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34"/>
  </p:notesMasterIdLst>
  <p:sldIdLst>
    <p:sldId id="256" r:id="rId6"/>
    <p:sldId id="284" r:id="rId7"/>
    <p:sldId id="285" r:id="rId8"/>
    <p:sldId id="302" r:id="rId9"/>
    <p:sldId id="303" r:id="rId10"/>
    <p:sldId id="304" r:id="rId11"/>
    <p:sldId id="305" r:id="rId12"/>
    <p:sldId id="306" r:id="rId13"/>
    <p:sldId id="307" r:id="rId14"/>
    <p:sldId id="286" r:id="rId15"/>
    <p:sldId id="287" r:id="rId16"/>
    <p:sldId id="308" r:id="rId17"/>
    <p:sldId id="309" r:id="rId18"/>
    <p:sldId id="310" r:id="rId19"/>
    <p:sldId id="311" r:id="rId20"/>
    <p:sldId id="312" r:id="rId21"/>
    <p:sldId id="313" r:id="rId22"/>
    <p:sldId id="314" r:id="rId23"/>
    <p:sldId id="315" r:id="rId24"/>
    <p:sldId id="288" r:id="rId25"/>
    <p:sldId id="289" r:id="rId26"/>
    <p:sldId id="294" r:id="rId27"/>
    <p:sldId id="292" r:id="rId28"/>
    <p:sldId id="293" r:id="rId29"/>
    <p:sldId id="297" r:id="rId30"/>
    <p:sldId id="290" r:id="rId31"/>
    <p:sldId id="316" r:id="rId32"/>
    <p:sldId id="317" r:id="rId33"/>
  </p:sldIdLst>
  <p:sldSz cx="12192000" cy="6858000"/>
  <p:notesSz cx="9388475" cy="7102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Lawrence" initials="SL" lastIdx="2" clrIdx="0">
    <p:extLst>
      <p:ext uri="{19B8F6BF-5375-455C-9EA6-DF929625EA0E}">
        <p15:presenceInfo xmlns:p15="http://schemas.microsoft.com/office/powerpoint/2012/main" userId="Sarah Lawrenc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F1A37"/>
    <a:srgbClr val="EDDFDF"/>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954" y="10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5317963" y="1"/>
            <a:ext cx="4068339" cy="356357"/>
          </a:xfrm>
          <a:prstGeom prst="rect">
            <a:avLst/>
          </a:prstGeom>
        </p:spPr>
        <p:txBody>
          <a:bodyPr vert="horz" lIns="94229" tIns="47114" rIns="94229" bIns="47114" rtlCol="0"/>
          <a:lstStyle>
            <a:lvl1pPr algn="r">
              <a:defRPr sz="1200"/>
            </a:lvl1pPr>
          </a:lstStyle>
          <a:p>
            <a:fld id="{8EC06400-21FA-4AB4-9452-0C1F6F6A9499}" type="datetimeFigureOut">
              <a:rPr lang="en-US" smtClean="0"/>
              <a:pPr/>
              <a:t>4/1/2024</a:t>
            </a:fld>
            <a:endParaRPr lang="en-US"/>
          </a:p>
        </p:txBody>
      </p:sp>
      <p:sp>
        <p:nvSpPr>
          <p:cNvPr id="4" name="Slide Image Placeholder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938848" y="3418066"/>
            <a:ext cx="7510780" cy="2796600"/>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5317963" y="6746119"/>
            <a:ext cx="4068339" cy="356356"/>
          </a:xfrm>
          <a:prstGeom prst="rect">
            <a:avLst/>
          </a:prstGeom>
        </p:spPr>
        <p:txBody>
          <a:bodyPr vert="horz" lIns="94229" tIns="47114" rIns="94229" bIns="47114" rtlCol="0" anchor="b"/>
          <a:lstStyle>
            <a:lvl1pPr algn="r">
              <a:defRPr sz="1200"/>
            </a:lvl1pPr>
          </a:lstStyle>
          <a:p>
            <a:fld id="{44ECB9B8-1E6A-47C8-8B5C-DE5BF94917E9}" type="slidenum">
              <a:rPr lang="en-US" smtClean="0"/>
              <a:pPr/>
              <a:t>‹#›</a:t>
            </a:fld>
            <a:endParaRPr lang="en-US"/>
          </a:p>
        </p:txBody>
      </p:sp>
    </p:spTree>
    <p:extLst>
      <p:ext uri="{BB962C8B-B14F-4D97-AF65-F5344CB8AC3E}">
        <p14:creationId xmlns:p14="http://schemas.microsoft.com/office/powerpoint/2010/main" val="2323437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very special “thank you” to the individuals who participating in our interview process and to the students of Thornton Academy’s media studies program for bringing our vision to life.</a:t>
            </a:r>
          </a:p>
        </p:txBody>
      </p:sp>
      <p:sp>
        <p:nvSpPr>
          <p:cNvPr id="4" name="Slide Number Placeholder 3"/>
          <p:cNvSpPr>
            <a:spLocks noGrp="1"/>
          </p:cNvSpPr>
          <p:nvPr>
            <p:ph type="sldNum" sz="quarter" idx="5"/>
          </p:nvPr>
        </p:nvSpPr>
        <p:spPr/>
        <p:txBody>
          <a:bodyPr/>
          <a:lstStyle/>
          <a:p>
            <a:fld id="{44ECB9B8-1E6A-47C8-8B5C-DE5BF94917E9}" type="slidenum">
              <a:rPr lang="en-US" smtClean="0"/>
              <a:pPr/>
              <a:t>20</a:t>
            </a:fld>
            <a:endParaRPr lang="en-US"/>
          </a:p>
        </p:txBody>
      </p:sp>
    </p:spTree>
    <p:extLst>
      <p:ext uri="{BB962C8B-B14F-4D97-AF65-F5344CB8AC3E}">
        <p14:creationId xmlns:p14="http://schemas.microsoft.com/office/powerpoint/2010/main" val="967079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 National Poll on Healthy Aging, University of Michigan Dec. 2019</a:t>
            </a:r>
          </a:p>
          <a:p>
            <a:r>
              <a:rPr lang="en-US"/>
              <a:t>2) WHO for points 3-5</a:t>
            </a:r>
            <a:endParaRPr lang="en-US">
              <a:cs typeface="Calibri"/>
            </a:endParaRPr>
          </a:p>
        </p:txBody>
      </p:sp>
      <p:sp>
        <p:nvSpPr>
          <p:cNvPr id="4" name="Slide Number Placeholder 3"/>
          <p:cNvSpPr>
            <a:spLocks noGrp="1"/>
          </p:cNvSpPr>
          <p:nvPr>
            <p:ph type="sldNum" sz="quarter" idx="5"/>
          </p:nvPr>
        </p:nvSpPr>
        <p:spPr/>
        <p:txBody>
          <a:bodyPr/>
          <a:lstStyle/>
          <a:p>
            <a:fld id="{44ECB9B8-1E6A-47C8-8B5C-DE5BF94917E9}" type="slidenum">
              <a:rPr lang="en-US" smtClean="0"/>
              <a:pPr/>
              <a:t>21</a:t>
            </a:fld>
            <a:endParaRPr lang="en-US"/>
          </a:p>
        </p:txBody>
      </p:sp>
    </p:spTree>
    <p:extLst>
      <p:ext uri="{BB962C8B-B14F-4D97-AF65-F5344CB8AC3E}">
        <p14:creationId xmlns:p14="http://schemas.microsoft.com/office/powerpoint/2010/main" val="2416213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Dismissive Attitudes: Healthcare providers may dismiss or downplay the concerns of older patients, attributing symptoms to aging rather than conducting a thorough examination or considering various possible diagnoses.</a:t>
            </a:r>
            <a:endParaRPr lang="en-US" dirty="0">
              <a:ea typeface="Calibri"/>
              <a:cs typeface="Calibri"/>
            </a:endParaRPr>
          </a:p>
          <a:p>
            <a:r>
              <a:rPr lang="en-US" dirty="0"/>
              <a:t>Patronizing Communication: Providers may speak to older patients in a patronizing or condescending tone, assuming they are less capable of understanding medical information or making decisions about their health.</a:t>
            </a:r>
            <a:endParaRPr lang="en-US" dirty="0">
              <a:ea typeface="Calibri"/>
              <a:cs typeface="Calibri"/>
            </a:endParaRPr>
          </a:p>
          <a:p>
            <a:r>
              <a:rPr lang="en-US" dirty="0"/>
              <a:t>Stereotyping: Healthcare professionals may hold stereotypes about older adults, such as assuming they are forgetful, frail, or unable to learn new information. This can lead to biased treatment recommendations or limited access to certain healthcare services.</a:t>
            </a:r>
            <a:endParaRPr lang="en-US" dirty="0">
              <a:ea typeface="Calibri"/>
              <a:cs typeface="Calibri"/>
            </a:endParaRPr>
          </a:p>
          <a:p>
            <a:r>
              <a:rPr lang="en-US" dirty="0">
                <a:ea typeface="Calibri"/>
                <a:cs typeface="Calibri"/>
              </a:rPr>
              <a:t>Underestimating</a:t>
            </a:r>
            <a:r>
              <a:rPr lang="en-US" dirty="0"/>
              <a:t> Abilities: Providers may underestimate the capabilities and resilience of older patients, assuming they are unable to understand complex medical information or make decisions about their own care.</a:t>
            </a:r>
            <a:endParaRPr lang="en-US">
              <a:ea typeface="Calibri"/>
              <a:cs typeface="Calibri"/>
            </a:endParaRPr>
          </a:p>
          <a:p>
            <a:r>
              <a:rPr lang="en-US" dirty="0"/>
              <a:t>Limited Treatment Options: Healthcare professionals may default to conservative treatment options or overlook potential interventions that could improve the quality of life for older patients, assuming they have limited life expectancy or are not worth the investment.</a:t>
            </a:r>
            <a:endParaRPr lang="en-US" dirty="0">
              <a:ea typeface="Calibri"/>
              <a:cs typeface="Calibri"/>
            </a:endParaRPr>
          </a:p>
          <a:p>
            <a:r>
              <a:rPr lang="en-US" dirty="0"/>
              <a:t>Lack of Respect for Autonomy: Providers may disregard the autonomy and independence of older patients, making decisions on their behalf without consulting them or respecting their right to self-determination.</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4ECB9B8-1E6A-47C8-8B5C-DE5BF94917E9}" type="slidenum">
              <a:rPr lang="en-US" smtClean="0"/>
              <a:pPr/>
              <a:t>22</a:t>
            </a:fld>
            <a:endParaRPr lang="en-US"/>
          </a:p>
        </p:txBody>
      </p:sp>
    </p:spTree>
    <p:extLst>
      <p:ext uri="{BB962C8B-B14F-4D97-AF65-F5344CB8AC3E}">
        <p14:creationId xmlns:p14="http://schemas.microsoft.com/office/powerpoint/2010/main" val="3927543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According to the World Health Organization, there are three strategies that work in reducing or eliminating ageism. </a:t>
            </a:r>
          </a:p>
          <a:p>
            <a:pPr marL="228600" indent="-228600">
              <a:buAutoNum type="arabicParenR"/>
            </a:pPr>
            <a:r>
              <a:rPr lang="en-US">
                <a:cs typeface="Calibri"/>
              </a:rPr>
              <a:t>Policy and law – Which can address discrimination and inequality on the basis of age and protect the human rights of everyone, everywhere.</a:t>
            </a:r>
          </a:p>
          <a:p>
            <a:pPr marL="228600" indent="-228600">
              <a:buAutoNum type="arabicParenR"/>
            </a:pPr>
            <a:r>
              <a:rPr lang="en-US">
                <a:cs typeface="Calibri"/>
              </a:rPr>
              <a:t>Intergenerational Interventions – Which can bring together people of different generations, can help reduce intergroup prejudice and </a:t>
            </a:r>
            <a:r>
              <a:rPr lang="en-US" err="1">
                <a:cs typeface="Calibri"/>
              </a:rPr>
              <a:t>sterotypes</a:t>
            </a:r>
            <a:r>
              <a:rPr lang="en-US">
                <a:cs typeface="Calibri"/>
              </a:rPr>
              <a:t>.</a:t>
            </a:r>
          </a:p>
          <a:p>
            <a:pPr marL="228600" indent="-228600">
              <a:buAutoNum type="arabicParenR"/>
            </a:pPr>
            <a:r>
              <a:rPr lang="en-US">
                <a:cs typeface="Calibri"/>
              </a:rPr>
              <a:t>Educational Activities – Which can enhance equity, dispel misconceptions about different age groups and reduce prejudice by providing accurate information and count-stereotypical examples. </a:t>
            </a:r>
          </a:p>
          <a:p>
            <a:endParaRPr lang="en-US">
              <a:cs typeface="Calibri"/>
            </a:endParaRPr>
          </a:p>
          <a:p>
            <a:r>
              <a:rPr lang="en-US">
                <a:cs typeface="Calibri"/>
              </a:rPr>
              <a:t>Our group opted to focus on Educational Activities as our strategy to combat ageism in the primary care setting.</a:t>
            </a:r>
          </a:p>
          <a:p>
            <a:r>
              <a:rPr lang="en-US"/>
              <a:t>Training healthcare providers to recognize and challenge ageist attitudes and behaviors, implementing policies to promote equitable care for patients of all ages, and fostering open communication and collaboration between providers and patients can all help reduce the impact of ageism on healthcare outcomes.</a:t>
            </a:r>
          </a:p>
        </p:txBody>
      </p:sp>
      <p:sp>
        <p:nvSpPr>
          <p:cNvPr id="4" name="Slide Number Placeholder 3"/>
          <p:cNvSpPr>
            <a:spLocks noGrp="1"/>
          </p:cNvSpPr>
          <p:nvPr>
            <p:ph type="sldNum" sz="quarter" idx="5"/>
          </p:nvPr>
        </p:nvSpPr>
        <p:spPr/>
        <p:txBody>
          <a:bodyPr/>
          <a:lstStyle/>
          <a:p>
            <a:fld id="{44ECB9B8-1E6A-47C8-8B5C-DE5BF94917E9}" type="slidenum">
              <a:rPr lang="en-US" smtClean="0"/>
              <a:pPr/>
              <a:t>23</a:t>
            </a:fld>
            <a:endParaRPr lang="en-US"/>
          </a:p>
        </p:txBody>
      </p:sp>
    </p:spTree>
    <p:extLst>
      <p:ext uri="{BB962C8B-B14F-4D97-AF65-F5344CB8AC3E}">
        <p14:creationId xmlns:p14="http://schemas.microsoft.com/office/powerpoint/2010/main" val="2132720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Step 1:</a:t>
            </a:r>
            <a:r>
              <a:rPr lang="en-US" dirty="0"/>
              <a:t> We each went back to our organizations – Redington Fairview, </a:t>
            </a:r>
            <a:r>
              <a:rPr lang="en-US" err="1"/>
              <a:t>MaineHealth</a:t>
            </a:r>
            <a:r>
              <a:rPr lang="en-US" dirty="0"/>
              <a:t>, MaineGeneral, HealthReach &amp; WIC and conducting an informal assessment of current practices. </a:t>
            </a:r>
            <a:endParaRPr lang="en-US" dirty="0">
              <a:cs typeface="Calibri"/>
            </a:endParaRPr>
          </a:p>
          <a:p>
            <a:r>
              <a:rPr lang="en-US" dirty="0">
                <a:cs typeface="Calibri"/>
              </a:rPr>
              <a:t>Outcome: While there was some mention of ageism incorporated in DEI training materials and print materials, it was minimal and inconsistent. </a:t>
            </a:r>
            <a:endParaRPr lang="en-US" dirty="0">
              <a:ea typeface="Calibri"/>
              <a:cs typeface="Calibri"/>
            </a:endParaRPr>
          </a:p>
          <a:p>
            <a:r>
              <a:rPr lang="en-US" b="1" dirty="0">
                <a:cs typeface="Calibri"/>
              </a:rPr>
              <a:t>Step 2: </a:t>
            </a:r>
            <a:r>
              <a:rPr lang="en-US" dirty="0">
                <a:cs typeface="Calibri"/>
              </a:rPr>
              <a:t>Conducted key informant interviews with patients, caregivers and providers who have experienced ageism in the primary care setting</a:t>
            </a:r>
            <a:endParaRPr lang="en-US" dirty="0">
              <a:ea typeface="Calibri"/>
              <a:cs typeface="Calibri"/>
            </a:endParaRPr>
          </a:p>
          <a:p>
            <a:r>
              <a:rPr lang="en-US" dirty="0">
                <a:ea typeface="Calibri"/>
                <a:cs typeface="Calibri"/>
              </a:rPr>
              <a:t>Outcome: The interviews were recorded at the permission of the participants and would be used for the creation of our testimonial video. </a:t>
            </a:r>
          </a:p>
          <a:p>
            <a:r>
              <a:rPr lang="en-US" dirty="0">
                <a:ea typeface="Calibri"/>
                <a:cs typeface="Calibri"/>
              </a:rPr>
              <a:t>Unexpected outcome: Several patients declined for fear of their provider and/or health system finding out and becoming upset</a:t>
            </a:r>
          </a:p>
          <a:p>
            <a:r>
              <a:rPr lang="en-US" dirty="0">
                <a:ea typeface="Calibri"/>
                <a:cs typeface="Calibri"/>
              </a:rPr>
              <a:t>Unexpected outcome: An outstanding connection to the students and staff at Thornton Academy. </a:t>
            </a:r>
          </a:p>
          <a:p>
            <a:r>
              <a:rPr lang="en-US" b="1" dirty="0">
                <a:ea typeface="Calibri"/>
                <a:cs typeface="Calibri"/>
              </a:rPr>
              <a:t>Step 3:</a:t>
            </a:r>
            <a:r>
              <a:rPr lang="en-US" dirty="0">
                <a:ea typeface="Calibri"/>
                <a:cs typeface="Calibri"/>
              </a:rPr>
              <a:t> Developed a teaching tool (i.e. poster) to increase awareness and knowledge of healthcare practice teams on the effects of ageism and how to prevent it in their practice</a:t>
            </a:r>
          </a:p>
          <a:p>
            <a:r>
              <a:rPr lang="en-US" dirty="0">
                <a:ea typeface="Calibri"/>
                <a:cs typeface="Calibri"/>
              </a:rPr>
              <a:t>Outcome: Show final poster (special Thanks to the MARCOM team at HealthReach for their in-kind time to support this project</a:t>
            </a:r>
          </a:p>
          <a:p>
            <a:r>
              <a:rPr lang="en-US" b="1" dirty="0">
                <a:ea typeface="Calibri"/>
                <a:cs typeface="Calibri"/>
              </a:rPr>
              <a:t>Step 4:</a:t>
            </a:r>
            <a:r>
              <a:rPr lang="en-US" dirty="0">
                <a:ea typeface="Calibri"/>
                <a:cs typeface="Calibri"/>
              </a:rPr>
              <a:t> We will share the final Ageism in Primary Care toolkit with Maine Primary Care Association and other health system leadership with the ask that they consider spotlighting Ageism in their standardized training opportunities.</a:t>
            </a:r>
          </a:p>
          <a:p>
            <a:r>
              <a:rPr lang="en-US" dirty="0">
                <a:ea typeface="Calibri"/>
                <a:cs typeface="Calibri"/>
              </a:rPr>
              <a:t>Outcome: TBD</a:t>
            </a:r>
          </a:p>
        </p:txBody>
      </p:sp>
      <p:sp>
        <p:nvSpPr>
          <p:cNvPr id="4" name="Slide Number Placeholder 3"/>
          <p:cNvSpPr>
            <a:spLocks noGrp="1"/>
          </p:cNvSpPr>
          <p:nvPr>
            <p:ph type="sldNum" sz="quarter" idx="5"/>
          </p:nvPr>
        </p:nvSpPr>
        <p:spPr/>
        <p:txBody>
          <a:bodyPr/>
          <a:lstStyle/>
          <a:p>
            <a:fld id="{44ECB9B8-1E6A-47C8-8B5C-DE5BF94917E9}" type="slidenum">
              <a:rPr lang="en-US" smtClean="0"/>
              <a:pPr/>
              <a:t>24</a:t>
            </a:fld>
            <a:endParaRPr lang="en-US"/>
          </a:p>
        </p:txBody>
      </p:sp>
    </p:spTree>
    <p:extLst>
      <p:ext uri="{BB962C8B-B14F-4D97-AF65-F5344CB8AC3E}">
        <p14:creationId xmlns:p14="http://schemas.microsoft.com/office/powerpoint/2010/main" val="7082897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6429" y="86493"/>
            <a:ext cx="10375852" cy="2077042"/>
          </a:xfrm>
        </p:spPr>
        <p:txBody>
          <a:bodyPr anchor="b">
            <a:normAutofit/>
          </a:bodyPr>
          <a:lstStyle>
            <a:lvl1pPr algn="ctr">
              <a:lnSpc>
                <a:spcPct val="85000"/>
              </a:lnSpc>
              <a:defRPr sz="7200" spc="-50" baseline="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1256428" y="2416479"/>
            <a:ext cx="10375851" cy="3035913"/>
          </a:xfrm>
        </p:spPr>
        <p:txBody>
          <a:bodyPr lIns="91440" rIns="91440">
            <a:normAutofit/>
          </a:bodyPr>
          <a:lstStyle>
            <a:lvl1pPr marL="0" indent="0" algn="l">
              <a:buNone/>
              <a:defRPr sz="2400" cap="all" spc="200" baseline="0">
                <a:solidFill>
                  <a:schemeClr val="tx1"/>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p:cNvCxnSpPr>
            <a:cxnSpLocks/>
          </p:cNvCxnSpPr>
          <p:nvPr/>
        </p:nvCxnSpPr>
        <p:spPr>
          <a:xfrm>
            <a:off x="1265093" y="2273061"/>
            <a:ext cx="10367186"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9FBA77B-0486-45FA-9CD1-9CEC424BADDC}"/>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54901" y="5489661"/>
            <a:ext cx="3987575" cy="1125328"/>
          </a:xfrm>
          <a:prstGeom prst="rect">
            <a:avLst/>
          </a:prstGeom>
        </p:spPr>
      </p:pic>
      <p:sp>
        <p:nvSpPr>
          <p:cNvPr id="7" name="Rectangle 6">
            <a:extLst>
              <a:ext uri="{FF2B5EF4-FFF2-40B4-BE49-F238E27FC236}">
                <a16:creationId xmlns:a16="http://schemas.microsoft.com/office/drawing/2014/main" id="{DC9CE808-7EA2-402A-B2E7-050F808164A4}"/>
              </a:ext>
            </a:extLst>
          </p:cNvPr>
          <p:cNvSpPr/>
          <p:nvPr userDrawn="1"/>
        </p:nvSpPr>
        <p:spPr>
          <a:xfrm>
            <a:off x="0" y="0"/>
            <a:ext cx="70537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8FC3E3AD-192C-467B-A572-C7876B9001B6}"/>
              </a:ext>
            </a:extLst>
          </p:cNvPr>
          <p:cNvSpPr/>
          <p:nvPr userDrawn="1"/>
        </p:nvSpPr>
        <p:spPr>
          <a:xfrm rot="5400000">
            <a:off x="6345818" y="1011819"/>
            <a:ext cx="205741" cy="114866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61855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7073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5840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6429" y="86493"/>
            <a:ext cx="10375852" cy="2077042"/>
          </a:xfrm>
        </p:spPr>
        <p:txBody>
          <a:bodyPr anchor="b">
            <a:normAutofit/>
          </a:bodyPr>
          <a:lstStyle>
            <a:lvl1pPr algn="ctr">
              <a:lnSpc>
                <a:spcPct val="85000"/>
              </a:lnSpc>
              <a:defRPr sz="7200" spc="-50" baseline="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1256428" y="2416479"/>
            <a:ext cx="10375851" cy="3035913"/>
          </a:xfrm>
        </p:spPr>
        <p:txBody>
          <a:bodyPr lIns="91440" rIns="91440">
            <a:normAutofit/>
          </a:bodyPr>
          <a:lstStyle>
            <a:lvl1pPr marL="0" indent="0" algn="l">
              <a:buNone/>
              <a:defRPr sz="2400" cap="all" spc="200" baseline="0">
                <a:solidFill>
                  <a:schemeClr val="tx1"/>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pic>
        <p:nvPicPr>
          <p:cNvPr id="5" name="Picture 4">
            <a:extLst>
              <a:ext uri="{FF2B5EF4-FFF2-40B4-BE49-F238E27FC236}">
                <a16:creationId xmlns:a16="http://schemas.microsoft.com/office/drawing/2014/main" id="{49FBA77B-0486-45FA-9CD1-9CEC424BADDC}"/>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54901" y="5489661"/>
            <a:ext cx="3987575" cy="1125328"/>
          </a:xfrm>
          <a:prstGeom prst="rect">
            <a:avLst/>
          </a:prstGeom>
        </p:spPr>
      </p:pic>
      <p:sp>
        <p:nvSpPr>
          <p:cNvPr id="7" name="Rectangle 6">
            <a:extLst>
              <a:ext uri="{FF2B5EF4-FFF2-40B4-BE49-F238E27FC236}">
                <a16:creationId xmlns:a16="http://schemas.microsoft.com/office/drawing/2014/main" id="{DC9CE808-7EA2-402A-B2E7-050F808164A4}"/>
              </a:ext>
            </a:extLst>
          </p:cNvPr>
          <p:cNvSpPr/>
          <p:nvPr userDrawn="1"/>
        </p:nvSpPr>
        <p:spPr>
          <a:xfrm>
            <a:off x="0" y="0"/>
            <a:ext cx="70537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8FC3E3AD-192C-467B-A572-C7876B9001B6}"/>
              </a:ext>
            </a:extLst>
          </p:cNvPr>
          <p:cNvSpPr/>
          <p:nvPr userDrawn="1"/>
        </p:nvSpPr>
        <p:spPr>
          <a:xfrm rot="5400000">
            <a:off x="6345818" y="1011819"/>
            <a:ext cx="205741" cy="114866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48360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178023"/>
            <a:ext cx="10058400" cy="598354"/>
          </a:xfrm>
        </p:spPr>
        <p:txBody>
          <a:bodyPr>
            <a:normAutofit/>
          </a:bodyPr>
          <a:lstStyle>
            <a:lvl1pPr marL="0">
              <a:defRPr sz="4400"/>
            </a:lvl1pPr>
          </a:lstStyle>
          <a:p>
            <a:r>
              <a:rPr lang="en-US"/>
              <a:t>Click to edit Master title style</a:t>
            </a:r>
          </a:p>
        </p:txBody>
      </p:sp>
      <p:sp>
        <p:nvSpPr>
          <p:cNvPr id="3" name="Content Placeholder 2"/>
          <p:cNvSpPr>
            <a:spLocks noGrp="1"/>
          </p:cNvSpPr>
          <p:nvPr>
            <p:ph idx="1"/>
          </p:nvPr>
        </p:nvSpPr>
        <p:spPr>
          <a:xfrm>
            <a:off x="1066800" y="1060730"/>
            <a:ext cx="1005840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6647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664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4709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4200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72148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9144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743927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178023"/>
            <a:ext cx="10058400" cy="598354"/>
          </a:xfrm>
        </p:spPr>
        <p:txBody>
          <a:bodyPr>
            <a:normAutofit/>
          </a:bodyPr>
          <a:lstStyle>
            <a:lvl1pPr marL="0">
              <a:defRPr sz="4400"/>
            </a:lvl1pPr>
          </a:lstStyle>
          <a:p>
            <a:r>
              <a:rPr lang="en-US"/>
              <a:t>Click to edit Master title style</a:t>
            </a:r>
          </a:p>
        </p:txBody>
      </p:sp>
      <p:sp>
        <p:nvSpPr>
          <p:cNvPr id="3" name="Content Placeholder 2"/>
          <p:cNvSpPr>
            <a:spLocks noGrp="1"/>
          </p:cNvSpPr>
          <p:nvPr>
            <p:ph idx="1"/>
          </p:nvPr>
        </p:nvSpPr>
        <p:spPr>
          <a:xfrm>
            <a:off x="1066800" y="1060730"/>
            <a:ext cx="1005840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51814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1"/>
            <a:ext cx="12191985" cy="6858001"/>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205803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89589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6363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2949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1815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1591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34238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2468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17650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1"/>
            <a:ext cx="12191985" cy="6858001"/>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301447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7" name="Rectangle 6"/>
          <p:cNvSpPr/>
          <p:nvPr/>
        </p:nvSpPr>
        <p:spPr>
          <a:xfrm>
            <a:off x="1" y="6746040"/>
            <a:ext cx="12192000" cy="1119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550" y="6680041"/>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405440" y="112127"/>
            <a:ext cx="9922103" cy="75445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08956" y="1016682"/>
            <a:ext cx="11067691" cy="5040736"/>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a:cxnSpLocks/>
          </p:cNvCxnSpPr>
          <p:nvPr/>
        </p:nvCxnSpPr>
        <p:spPr>
          <a:xfrm>
            <a:off x="508957" y="866577"/>
            <a:ext cx="1106769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B9D16FFC-99B9-40FB-B911-2FCABA7BEDBC}"/>
              </a:ext>
            </a:extLst>
          </p:cNvPr>
          <p:cNvPicPr>
            <a:picLocks noChangeAspect="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00" y="6189417"/>
            <a:ext cx="1738511" cy="490623"/>
          </a:xfrm>
          <a:prstGeom prst="rect">
            <a:avLst/>
          </a:prstGeom>
        </p:spPr>
      </p:pic>
      <p:sp>
        <p:nvSpPr>
          <p:cNvPr id="12" name="Rectangle 11">
            <a:extLst>
              <a:ext uri="{FF2B5EF4-FFF2-40B4-BE49-F238E27FC236}">
                <a16:creationId xmlns:a16="http://schemas.microsoft.com/office/drawing/2014/main" id="{44764436-43A6-4DDD-A3E8-0B37A1A4C928}"/>
              </a:ext>
            </a:extLst>
          </p:cNvPr>
          <p:cNvSpPr/>
          <p:nvPr userDrawn="1"/>
        </p:nvSpPr>
        <p:spPr>
          <a:xfrm>
            <a:off x="0" y="-1"/>
            <a:ext cx="12187451" cy="79745"/>
          </a:xfrm>
          <a:prstGeom prst="rect">
            <a:avLst/>
          </a:prstGeom>
          <a:gradFill flip="none" rotWithShape="1">
            <a:gsLst>
              <a:gs pos="0">
                <a:schemeClr val="accent2"/>
              </a:gs>
              <a:gs pos="50000">
                <a:schemeClr val="tx2"/>
              </a:gs>
              <a:gs pos="49000">
                <a:schemeClr val="accent2"/>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852815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4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9F9F9"/>
        </a:solidFill>
        <a:effectLst/>
      </p:bgPr>
    </p:bg>
    <p:spTree>
      <p:nvGrpSpPr>
        <p:cNvPr id="1" name=""/>
        <p:cNvGrpSpPr/>
        <p:nvPr/>
      </p:nvGrpSpPr>
      <p:grpSpPr>
        <a:xfrm>
          <a:off x="0" y="0"/>
          <a:ext cx="0" cy="0"/>
          <a:chOff x="0" y="0"/>
          <a:chExt cx="0" cy="0"/>
        </a:xfrm>
      </p:grpSpPr>
      <p:sp>
        <p:nvSpPr>
          <p:cNvPr id="7" name="Rectangle 6"/>
          <p:cNvSpPr/>
          <p:nvPr/>
        </p:nvSpPr>
        <p:spPr>
          <a:xfrm>
            <a:off x="1" y="6746040"/>
            <a:ext cx="12192000" cy="1119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550" y="6680041"/>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405440" y="112127"/>
            <a:ext cx="9922103" cy="75445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08956" y="1016682"/>
            <a:ext cx="11067691" cy="5040736"/>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B9D16FFC-99B9-40FB-B911-2FCABA7BEDBC}"/>
              </a:ext>
            </a:extLst>
          </p:cNvPr>
          <p:cNvPicPr>
            <a:picLocks noChangeAspect="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00" y="6189417"/>
            <a:ext cx="1738511" cy="490623"/>
          </a:xfrm>
          <a:prstGeom prst="rect">
            <a:avLst/>
          </a:prstGeom>
        </p:spPr>
      </p:pic>
      <p:sp>
        <p:nvSpPr>
          <p:cNvPr id="12" name="Rectangle 11">
            <a:extLst>
              <a:ext uri="{FF2B5EF4-FFF2-40B4-BE49-F238E27FC236}">
                <a16:creationId xmlns:a16="http://schemas.microsoft.com/office/drawing/2014/main" id="{44764436-43A6-4DDD-A3E8-0B37A1A4C928}"/>
              </a:ext>
            </a:extLst>
          </p:cNvPr>
          <p:cNvSpPr/>
          <p:nvPr userDrawn="1"/>
        </p:nvSpPr>
        <p:spPr>
          <a:xfrm>
            <a:off x="0" y="-1"/>
            <a:ext cx="12187451" cy="79745"/>
          </a:xfrm>
          <a:prstGeom prst="rect">
            <a:avLst/>
          </a:prstGeom>
          <a:gradFill flip="none" rotWithShape="1">
            <a:gsLst>
              <a:gs pos="0">
                <a:schemeClr val="accent2"/>
              </a:gs>
              <a:gs pos="50000">
                <a:schemeClr val="tx2"/>
              </a:gs>
              <a:gs pos="49000">
                <a:schemeClr val="accent2"/>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924947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4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9.xml"/><Relationship Id="rId1" Type="http://schemas.openxmlformats.org/officeDocument/2006/relationships/video" Target="https://www.youtube.com/embed/s-lKhZ_hqsI?feature=oembed" TargetMode="External"/><Relationship Id="rId5" Type="http://schemas.openxmlformats.org/officeDocument/2006/relationships/image" Target="../media/image7.pn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hyperlink" Target="https://www.bing.com/videos/riverview/relatedvideo?q=free+youtube+rewind+sound&amp;mid=E99C62F99ABA1F7FD886E99C62F99ABA1F7FD886&amp;FORM=VIRE"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92BA8-1E0F-4F1D-803D-BF2979D510F3}"/>
              </a:ext>
            </a:extLst>
          </p:cNvPr>
          <p:cNvSpPr>
            <a:spLocks noGrp="1"/>
          </p:cNvSpPr>
          <p:nvPr>
            <p:ph type="title"/>
          </p:nvPr>
        </p:nvSpPr>
        <p:spPr>
          <a:xfrm>
            <a:off x="1097280" y="1689186"/>
            <a:ext cx="9613076" cy="1468186"/>
          </a:xfrm>
        </p:spPr>
        <p:txBody>
          <a:bodyPr vert="horz" lIns="91440" tIns="45720" rIns="91440" bIns="45720" rtlCol="0" anchor="b" anchorCtr="0">
            <a:normAutofit/>
          </a:bodyPr>
          <a:lstStyle/>
          <a:p>
            <a:r>
              <a:rPr lang="en-US" b="0" kern="1200" spc="-50" baseline="0">
                <a:latin typeface="+mj-lt"/>
                <a:ea typeface="+mj-ea"/>
                <a:cs typeface="+mj-cs"/>
              </a:rPr>
              <a:t>Ageism in Primary Care</a:t>
            </a:r>
          </a:p>
        </p:txBody>
      </p:sp>
      <p:sp>
        <p:nvSpPr>
          <p:cNvPr id="3" name="Rectangle 2">
            <a:extLst>
              <a:ext uri="{FF2B5EF4-FFF2-40B4-BE49-F238E27FC236}">
                <a16:creationId xmlns:a16="http://schemas.microsoft.com/office/drawing/2014/main" id="{6E9C27D1-9994-4131-A3C1-9B332273352C}"/>
              </a:ext>
            </a:extLst>
          </p:cNvPr>
          <p:cNvSpPr/>
          <p:nvPr/>
        </p:nvSpPr>
        <p:spPr>
          <a:xfrm>
            <a:off x="1098586" y="3332255"/>
            <a:ext cx="10058400" cy="1143000"/>
          </a:xfrm>
          <a:prstGeom prst="rect">
            <a:avLst/>
          </a:prstGeom>
        </p:spPr>
        <p:txBody>
          <a:bodyPr vert="horz" lIns="91440" tIns="45720" rIns="91440" bIns="45720" rtlCol="0" anchor="t" anchorCtr="0">
            <a:normAutofit/>
          </a:bodyPr>
          <a:lstStyle/>
          <a:p>
            <a:pPr defTabSz="914400">
              <a:lnSpc>
                <a:spcPct val="90000"/>
              </a:lnSpc>
              <a:spcBef>
                <a:spcPts val="1200"/>
              </a:spcBef>
              <a:spcAft>
                <a:spcPts val="200"/>
              </a:spcAft>
              <a:buClr>
                <a:schemeClr val="accent1"/>
              </a:buClr>
              <a:buSzPct val="100000"/>
            </a:pPr>
            <a:r>
              <a:rPr lang="en-US" sz="2400" b="1" cap="all" spc="200">
                <a:solidFill>
                  <a:schemeClr val="tx2"/>
                </a:solidFill>
                <a:latin typeface="+mj-lt"/>
              </a:rPr>
              <a:t>Rachel grant, Mike </a:t>
            </a:r>
            <a:r>
              <a:rPr lang="en-US" sz="2400" b="1" kern="1200" cap="all" spc="200" baseline="0" err="1">
                <a:solidFill>
                  <a:schemeClr val="tx2"/>
                </a:solidFill>
                <a:latin typeface="+mj-lt"/>
                <a:ea typeface="+mn-ea"/>
                <a:cs typeface="+mn-cs"/>
              </a:rPr>
              <a:t>hersey</a:t>
            </a:r>
            <a:r>
              <a:rPr lang="en-US" sz="2400" b="1" cap="all" spc="200">
                <a:solidFill>
                  <a:schemeClr val="tx2"/>
                </a:solidFill>
                <a:latin typeface="+mj-lt"/>
              </a:rPr>
              <a:t>, Sharon </a:t>
            </a:r>
            <a:r>
              <a:rPr lang="en-US" sz="2400" b="1" cap="all" spc="200" err="1">
                <a:solidFill>
                  <a:schemeClr val="tx2"/>
                </a:solidFill>
                <a:latin typeface="+mj-lt"/>
              </a:rPr>
              <a:t>mcallister</a:t>
            </a:r>
            <a:r>
              <a:rPr lang="en-US" sz="2400" b="1" cap="all" spc="200">
                <a:solidFill>
                  <a:schemeClr val="tx2"/>
                </a:solidFill>
                <a:latin typeface="+mj-lt"/>
              </a:rPr>
              <a:t>, Fides </a:t>
            </a:r>
            <a:r>
              <a:rPr lang="en-US" sz="2400" b="1" cap="all" spc="200" err="1">
                <a:solidFill>
                  <a:schemeClr val="tx2"/>
                </a:solidFill>
                <a:latin typeface="+mj-lt"/>
              </a:rPr>
              <a:t>nduwimana</a:t>
            </a:r>
            <a:r>
              <a:rPr lang="en-US" sz="2400" b="1" cap="all" spc="200">
                <a:solidFill>
                  <a:schemeClr val="tx2"/>
                </a:solidFill>
                <a:latin typeface="+mj-lt"/>
              </a:rPr>
              <a:t>, </a:t>
            </a:r>
            <a:r>
              <a:rPr lang="en-US" sz="2400" b="1" cap="all" spc="200" err="1">
                <a:solidFill>
                  <a:schemeClr val="tx2"/>
                </a:solidFill>
                <a:latin typeface="+mj-lt"/>
              </a:rPr>
              <a:t>diandra</a:t>
            </a:r>
            <a:r>
              <a:rPr lang="en-US" sz="2400" b="1" cap="all" spc="200">
                <a:solidFill>
                  <a:schemeClr val="tx2"/>
                </a:solidFill>
                <a:latin typeface="+mj-lt"/>
              </a:rPr>
              <a:t> </a:t>
            </a:r>
            <a:r>
              <a:rPr lang="en-US" sz="2400" b="1" kern="1200" cap="all" spc="200" baseline="0">
                <a:solidFill>
                  <a:schemeClr val="tx2"/>
                </a:solidFill>
                <a:latin typeface="+mj-lt"/>
                <a:ea typeface="+mn-ea"/>
                <a:cs typeface="+mn-cs"/>
              </a:rPr>
              <a:t>staples, Emily </a:t>
            </a:r>
            <a:r>
              <a:rPr lang="en-US" sz="2400" b="1" kern="1200" cap="all" spc="200" baseline="0" err="1">
                <a:solidFill>
                  <a:schemeClr val="tx2"/>
                </a:solidFill>
                <a:latin typeface="+mj-lt"/>
                <a:ea typeface="+mn-ea"/>
                <a:cs typeface="+mn-cs"/>
              </a:rPr>
              <a:t>walters</a:t>
            </a:r>
            <a:endParaRPr lang="en-US" sz="2400" kern="1200" cap="all" spc="200" baseline="0">
              <a:solidFill>
                <a:schemeClr val="tx2"/>
              </a:solidFill>
              <a:latin typeface="+mj-lt"/>
              <a:ea typeface="+mn-ea"/>
              <a:cs typeface="+mn-cs"/>
            </a:endParaRPr>
          </a:p>
        </p:txBody>
      </p:sp>
    </p:spTree>
    <p:extLst>
      <p:ext uri="{BB962C8B-B14F-4D97-AF65-F5344CB8AC3E}">
        <p14:creationId xmlns:p14="http://schemas.microsoft.com/office/powerpoint/2010/main" val="3048635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nd Similar Asset">
            <a:extLst>
              <a:ext uri="{FF2B5EF4-FFF2-40B4-BE49-F238E27FC236}">
                <a16:creationId xmlns:a16="http://schemas.microsoft.com/office/drawing/2014/main" id="{F16DE03D-8AE0-1121-52AD-B0F7D86B58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437" y="144625"/>
            <a:ext cx="9853126" cy="656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583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5AEFB1-D390-E6FE-9A5E-5B64C9649A7F}"/>
              </a:ext>
            </a:extLst>
          </p:cNvPr>
          <p:cNvSpPr>
            <a:spLocks noGrp="1"/>
          </p:cNvSpPr>
          <p:nvPr>
            <p:ph type="title"/>
          </p:nvPr>
        </p:nvSpPr>
        <p:spPr>
          <a:xfrm>
            <a:off x="1001330" y="3539004"/>
            <a:ext cx="9922103" cy="754450"/>
          </a:xfrm>
        </p:spPr>
        <p:txBody>
          <a:bodyPr>
            <a:noAutofit/>
          </a:bodyPr>
          <a:lstStyle/>
          <a:p>
            <a:pPr algn="ctr"/>
            <a:r>
              <a:rPr lang="en-US" sz="20000" b="1"/>
              <a:t>AGEISM</a:t>
            </a:r>
          </a:p>
        </p:txBody>
      </p:sp>
    </p:spTree>
    <p:extLst>
      <p:ext uri="{BB962C8B-B14F-4D97-AF65-F5344CB8AC3E}">
        <p14:creationId xmlns:p14="http://schemas.microsoft.com/office/powerpoint/2010/main" val="1948962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nd Similar Asset">
            <a:extLst>
              <a:ext uri="{FF2B5EF4-FFF2-40B4-BE49-F238E27FC236}">
                <a16:creationId xmlns:a16="http://schemas.microsoft.com/office/drawing/2014/main" id="{F16DE03D-8AE0-1121-52AD-B0F7D86B58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437" y="144625"/>
            <a:ext cx="9853126" cy="656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247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5AEFB1-D390-E6FE-9A5E-5B64C9649A7F}"/>
              </a:ext>
            </a:extLst>
          </p:cNvPr>
          <p:cNvSpPr>
            <a:spLocks noGrp="1"/>
          </p:cNvSpPr>
          <p:nvPr>
            <p:ph type="title"/>
          </p:nvPr>
        </p:nvSpPr>
        <p:spPr>
          <a:xfrm>
            <a:off x="1001330" y="3539004"/>
            <a:ext cx="9922103" cy="754450"/>
          </a:xfrm>
        </p:spPr>
        <p:txBody>
          <a:bodyPr>
            <a:noAutofit/>
          </a:bodyPr>
          <a:lstStyle/>
          <a:p>
            <a:pPr algn="ctr"/>
            <a:r>
              <a:rPr lang="en-US" sz="20000" b="1"/>
              <a:t>AGEISM</a:t>
            </a:r>
          </a:p>
        </p:txBody>
      </p:sp>
    </p:spTree>
    <p:extLst>
      <p:ext uri="{BB962C8B-B14F-4D97-AF65-F5344CB8AC3E}">
        <p14:creationId xmlns:p14="http://schemas.microsoft.com/office/powerpoint/2010/main" val="3854588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nd Similar Asset">
            <a:extLst>
              <a:ext uri="{FF2B5EF4-FFF2-40B4-BE49-F238E27FC236}">
                <a16:creationId xmlns:a16="http://schemas.microsoft.com/office/drawing/2014/main" id="{F16DE03D-8AE0-1121-52AD-B0F7D86B58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437" y="144625"/>
            <a:ext cx="9853126" cy="656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933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5AEFB1-D390-E6FE-9A5E-5B64C9649A7F}"/>
              </a:ext>
            </a:extLst>
          </p:cNvPr>
          <p:cNvSpPr>
            <a:spLocks noGrp="1"/>
          </p:cNvSpPr>
          <p:nvPr>
            <p:ph type="title"/>
          </p:nvPr>
        </p:nvSpPr>
        <p:spPr>
          <a:xfrm>
            <a:off x="1001330" y="3539004"/>
            <a:ext cx="9922103" cy="754450"/>
          </a:xfrm>
        </p:spPr>
        <p:txBody>
          <a:bodyPr>
            <a:noAutofit/>
          </a:bodyPr>
          <a:lstStyle/>
          <a:p>
            <a:pPr algn="ctr"/>
            <a:r>
              <a:rPr lang="en-US" sz="20000" b="1"/>
              <a:t>AGEISM</a:t>
            </a:r>
          </a:p>
        </p:txBody>
      </p:sp>
    </p:spTree>
    <p:extLst>
      <p:ext uri="{BB962C8B-B14F-4D97-AF65-F5344CB8AC3E}">
        <p14:creationId xmlns:p14="http://schemas.microsoft.com/office/powerpoint/2010/main" val="2308409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nd Similar Asset">
            <a:extLst>
              <a:ext uri="{FF2B5EF4-FFF2-40B4-BE49-F238E27FC236}">
                <a16:creationId xmlns:a16="http://schemas.microsoft.com/office/drawing/2014/main" id="{F16DE03D-8AE0-1121-52AD-B0F7D86B58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437" y="144625"/>
            <a:ext cx="9853126" cy="656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721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5AEFB1-D390-E6FE-9A5E-5B64C9649A7F}"/>
              </a:ext>
            </a:extLst>
          </p:cNvPr>
          <p:cNvSpPr>
            <a:spLocks noGrp="1"/>
          </p:cNvSpPr>
          <p:nvPr>
            <p:ph type="title"/>
          </p:nvPr>
        </p:nvSpPr>
        <p:spPr>
          <a:xfrm>
            <a:off x="1001330" y="3539004"/>
            <a:ext cx="9922103" cy="754450"/>
          </a:xfrm>
        </p:spPr>
        <p:txBody>
          <a:bodyPr>
            <a:noAutofit/>
          </a:bodyPr>
          <a:lstStyle/>
          <a:p>
            <a:pPr algn="ctr"/>
            <a:r>
              <a:rPr lang="en-US" sz="20000" b="1"/>
              <a:t>AGEISM</a:t>
            </a:r>
          </a:p>
        </p:txBody>
      </p:sp>
    </p:spTree>
    <p:extLst>
      <p:ext uri="{BB962C8B-B14F-4D97-AF65-F5344CB8AC3E}">
        <p14:creationId xmlns:p14="http://schemas.microsoft.com/office/powerpoint/2010/main" val="3044379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nd Similar Asset">
            <a:extLst>
              <a:ext uri="{FF2B5EF4-FFF2-40B4-BE49-F238E27FC236}">
                <a16:creationId xmlns:a16="http://schemas.microsoft.com/office/drawing/2014/main" id="{F16DE03D-8AE0-1121-52AD-B0F7D86B58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437" y="144625"/>
            <a:ext cx="9853126" cy="656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894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5AEFB1-D390-E6FE-9A5E-5B64C9649A7F}"/>
              </a:ext>
            </a:extLst>
          </p:cNvPr>
          <p:cNvSpPr>
            <a:spLocks noGrp="1"/>
          </p:cNvSpPr>
          <p:nvPr>
            <p:ph type="title"/>
          </p:nvPr>
        </p:nvSpPr>
        <p:spPr>
          <a:xfrm>
            <a:off x="1001330" y="3539004"/>
            <a:ext cx="9922103" cy="754450"/>
          </a:xfrm>
        </p:spPr>
        <p:txBody>
          <a:bodyPr>
            <a:noAutofit/>
          </a:bodyPr>
          <a:lstStyle/>
          <a:p>
            <a:pPr algn="ctr"/>
            <a:r>
              <a:rPr lang="en-US" sz="20000" b="1"/>
              <a:t>AGEISM</a:t>
            </a:r>
          </a:p>
        </p:txBody>
      </p:sp>
    </p:spTree>
    <p:extLst>
      <p:ext uri="{BB962C8B-B14F-4D97-AF65-F5344CB8AC3E}">
        <p14:creationId xmlns:p14="http://schemas.microsoft.com/office/powerpoint/2010/main" val="3165069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057556-DC54-8B0A-0634-BF4ED3ADDAB4}"/>
              </a:ext>
            </a:extLst>
          </p:cNvPr>
          <p:cNvPicPr>
            <a:picLocks noChangeAspect="1"/>
          </p:cNvPicPr>
          <p:nvPr/>
        </p:nvPicPr>
        <p:blipFill>
          <a:blip r:embed="rId2"/>
          <a:stretch>
            <a:fillRect/>
          </a:stretch>
        </p:blipFill>
        <p:spPr>
          <a:xfrm>
            <a:off x="1063690" y="1"/>
            <a:ext cx="10114556" cy="6705784"/>
          </a:xfrm>
          <a:prstGeom prst="rect">
            <a:avLst/>
          </a:prstGeom>
        </p:spPr>
      </p:pic>
    </p:spTree>
    <p:extLst>
      <p:ext uri="{BB962C8B-B14F-4D97-AF65-F5344CB8AC3E}">
        <p14:creationId xmlns:p14="http://schemas.microsoft.com/office/powerpoint/2010/main" val="2513836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23DB3-2C06-330D-8A30-34698517DDA6}"/>
              </a:ext>
            </a:extLst>
          </p:cNvPr>
          <p:cNvSpPr>
            <a:spLocks noGrp="1"/>
          </p:cNvSpPr>
          <p:nvPr>
            <p:ph type="title"/>
          </p:nvPr>
        </p:nvSpPr>
        <p:spPr>
          <a:xfrm>
            <a:off x="457200" y="594359"/>
            <a:ext cx="3200400" cy="2286000"/>
          </a:xfrm>
        </p:spPr>
        <p:txBody>
          <a:bodyPr anchor="b">
            <a:normAutofit/>
          </a:bodyPr>
          <a:lstStyle/>
          <a:p>
            <a:r>
              <a:rPr lang="en-US" dirty="0"/>
              <a:t>Ageism Testimonial Video</a:t>
            </a:r>
          </a:p>
        </p:txBody>
      </p:sp>
      <p:pic>
        <p:nvPicPr>
          <p:cNvPr id="3" name="Online Media 2" title="Ageism in Primary Care">
            <a:hlinkClick r:id="" action="ppaction://media"/>
            <a:extLst>
              <a:ext uri="{FF2B5EF4-FFF2-40B4-BE49-F238E27FC236}">
                <a16:creationId xmlns:a16="http://schemas.microsoft.com/office/drawing/2014/main" id="{FF1F62B9-8F0D-7B3D-3FC8-224432825AAA}"/>
              </a:ext>
            </a:extLst>
          </p:cNvPr>
          <p:cNvPicPr>
            <a:picLocks noRot="1" noChangeAspect="1"/>
          </p:cNvPicPr>
          <p:nvPr>
            <a:videoFile r:link="rId1"/>
          </p:nvPr>
        </p:nvPicPr>
        <p:blipFill>
          <a:blip r:embed="rId4"/>
          <a:stretch>
            <a:fillRect/>
          </a:stretch>
        </p:blipFill>
        <p:spPr>
          <a:xfrm>
            <a:off x="4800600" y="1526362"/>
            <a:ext cx="6492240" cy="3668115"/>
          </a:xfrm>
          <a:prstGeom prst="rect">
            <a:avLst/>
          </a:prstGeom>
          <a:noFill/>
        </p:spPr>
      </p:pic>
      <p:pic>
        <p:nvPicPr>
          <p:cNvPr id="5" name="Picture 4" descr="A blue and white circle with a qr code&#10;&#10;Description automatically generated">
            <a:extLst>
              <a:ext uri="{FF2B5EF4-FFF2-40B4-BE49-F238E27FC236}">
                <a16:creationId xmlns:a16="http://schemas.microsoft.com/office/drawing/2014/main" id="{54612181-C390-F130-99EB-4B5A1F82FF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030" y="3125755"/>
            <a:ext cx="2722460" cy="2722460"/>
          </a:xfrm>
          <a:prstGeom prst="rect">
            <a:avLst/>
          </a:prstGeom>
        </p:spPr>
      </p:pic>
    </p:spTree>
    <p:extLst>
      <p:ext uri="{BB962C8B-B14F-4D97-AF65-F5344CB8AC3E}">
        <p14:creationId xmlns:p14="http://schemas.microsoft.com/office/powerpoint/2010/main" val="341941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58423-7EB5-2922-1889-F7B51B2655A0}"/>
              </a:ext>
            </a:extLst>
          </p:cNvPr>
          <p:cNvSpPr>
            <a:spLocks noGrp="1"/>
          </p:cNvSpPr>
          <p:nvPr>
            <p:ph type="title"/>
          </p:nvPr>
        </p:nvSpPr>
        <p:spPr>
          <a:xfrm>
            <a:off x="1066800" y="692621"/>
            <a:ext cx="10058400" cy="598354"/>
          </a:xfrm>
        </p:spPr>
        <p:txBody>
          <a:bodyPr>
            <a:normAutofit fontScale="90000"/>
          </a:bodyPr>
          <a:lstStyle/>
          <a:p>
            <a:r>
              <a:rPr lang="en-US" b="1"/>
              <a:t>Spotlight on the </a:t>
            </a:r>
            <a:r>
              <a:rPr lang="en-US" b="1" dirty="0"/>
              <a:t>Issue</a:t>
            </a:r>
          </a:p>
        </p:txBody>
      </p:sp>
      <p:sp>
        <p:nvSpPr>
          <p:cNvPr id="3" name="Content Placeholder 2">
            <a:extLst>
              <a:ext uri="{FF2B5EF4-FFF2-40B4-BE49-F238E27FC236}">
                <a16:creationId xmlns:a16="http://schemas.microsoft.com/office/drawing/2014/main" id="{90F8CA90-A7DE-1E3D-5A3F-198C8AB89707}"/>
              </a:ext>
            </a:extLst>
          </p:cNvPr>
          <p:cNvSpPr>
            <a:spLocks noGrp="1"/>
          </p:cNvSpPr>
          <p:nvPr>
            <p:ph idx="1"/>
          </p:nvPr>
        </p:nvSpPr>
        <p:spPr>
          <a:xfrm>
            <a:off x="966378" y="1750861"/>
            <a:ext cx="10058400" cy="4023360"/>
          </a:xfrm>
        </p:spPr>
        <p:txBody>
          <a:bodyPr vert="horz" lIns="0" tIns="45720" rIns="0" bIns="45720" rtlCol="0" anchor="t">
            <a:normAutofit lnSpcReduction="10000"/>
          </a:bodyPr>
          <a:lstStyle/>
          <a:p>
            <a:pPr>
              <a:buFont typeface="Arial" panose="020F0502020204030204" pitchFamily="34" charset="0"/>
              <a:buChar char="•"/>
            </a:pPr>
            <a:r>
              <a:rPr lang="en-US" sz="2600" dirty="0">
                <a:solidFill>
                  <a:srgbClr val="3D3D3D"/>
                </a:solidFill>
                <a:latin typeface="Open Sans"/>
                <a:ea typeface="Open Sans"/>
                <a:cs typeface="Open Sans"/>
              </a:rPr>
              <a:t> </a:t>
            </a:r>
            <a:r>
              <a:rPr lang="en-US" sz="2600" b="0" i="0" dirty="0">
                <a:solidFill>
                  <a:srgbClr val="3D3D3D"/>
                </a:solidFill>
                <a:effectLst/>
                <a:latin typeface="Open Sans"/>
                <a:ea typeface="Open Sans"/>
                <a:cs typeface="Open Sans"/>
              </a:rPr>
              <a:t>82% of adults </a:t>
            </a:r>
            <a:r>
              <a:rPr lang="en-US" sz="2600" dirty="0">
                <a:solidFill>
                  <a:srgbClr val="3D3D3D"/>
                </a:solidFill>
                <a:latin typeface="Open Sans"/>
                <a:ea typeface="Open Sans"/>
                <a:cs typeface="Open Sans"/>
              </a:rPr>
              <a:t>aged</a:t>
            </a:r>
            <a:r>
              <a:rPr lang="en-US" sz="2600" b="0" i="0" dirty="0">
                <a:solidFill>
                  <a:srgbClr val="3D3D3D"/>
                </a:solidFill>
                <a:effectLst/>
                <a:latin typeface="Open Sans"/>
                <a:ea typeface="Open Sans"/>
                <a:cs typeface="Open Sans"/>
              </a:rPr>
              <a:t> 50-80 experienced ageism in their daily lives</a:t>
            </a:r>
            <a:r>
              <a:rPr lang="en-US" sz="1100" b="0" i="0" dirty="0">
                <a:solidFill>
                  <a:srgbClr val="3D3D3D"/>
                </a:solidFill>
                <a:effectLst/>
                <a:latin typeface="Open Sans"/>
                <a:ea typeface="Open Sans"/>
                <a:cs typeface="Open Sans"/>
              </a:rPr>
              <a:t>1</a:t>
            </a:r>
            <a:endParaRPr lang="en-US" sz="1100" dirty="0">
              <a:latin typeface="Open Sans"/>
              <a:ea typeface="Open Sans"/>
              <a:cs typeface="Calibri"/>
            </a:endParaRPr>
          </a:p>
          <a:p>
            <a:pPr>
              <a:buFont typeface="Arial" panose="020F0502020204030204" pitchFamily="34" charset="0"/>
              <a:buChar char="•"/>
            </a:pPr>
            <a:r>
              <a:rPr lang="en-US" sz="2600" dirty="0">
                <a:solidFill>
                  <a:srgbClr val="3D3D3D"/>
                </a:solidFill>
                <a:latin typeface="Open Sans"/>
                <a:ea typeface="Open Sans"/>
                <a:cs typeface="Open Sans"/>
              </a:rPr>
              <a:t> Ageism is associated with earlier death (by 7.5 years), poorer physical &amp; mental health, and slower recovery from disability in older age. </a:t>
            </a:r>
            <a:endParaRPr lang="en-US" sz="2600" b="0" i="0" dirty="0">
              <a:solidFill>
                <a:srgbClr val="3D3D3D"/>
              </a:solidFill>
              <a:effectLst/>
              <a:latin typeface="Open Sans"/>
              <a:ea typeface="Open Sans"/>
              <a:cs typeface="Open Sans"/>
            </a:endParaRPr>
          </a:p>
          <a:p>
            <a:pPr>
              <a:buFont typeface="Arial" panose="020F0502020204030204" pitchFamily="34" charset="0"/>
              <a:buChar char="•"/>
            </a:pPr>
            <a:r>
              <a:rPr lang="en-US" sz="2600" dirty="0">
                <a:solidFill>
                  <a:srgbClr val="3D3D3D"/>
                </a:solidFill>
                <a:latin typeface="Open Sans"/>
                <a:ea typeface="Open Sans"/>
                <a:cs typeface="Open Sans"/>
              </a:rPr>
              <a:t> Ageism increases risky health behavior, such as eating an unhealthy diet, drinking excessively or smoking, and reduces quality of life. </a:t>
            </a:r>
            <a:endParaRPr lang="en-US" sz="2600" b="0" i="0">
              <a:solidFill>
                <a:srgbClr val="3D3D3D"/>
              </a:solidFill>
              <a:effectLst/>
              <a:latin typeface="Open Sans" panose="020B0606030504020204" pitchFamily="34" charset="0"/>
              <a:ea typeface="Open Sans"/>
              <a:cs typeface="Open Sans"/>
            </a:endParaRPr>
          </a:p>
          <a:p>
            <a:pPr>
              <a:buFont typeface="Arial" panose="020F0502020204030204" pitchFamily="34" charset="0"/>
              <a:buChar char="•"/>
            </a:pPr>
            <a:r>
              <a:rPr lang="en-US" sz="2600" dirty="0">
                <a:solidFill>
                  <a:srgbClr val="3D3D3D"/>
                </a:solidFill>
                <a:latin typeface="Open Sans"/>
                <a:ea typeface="Open Sans"/>
                <a:cs typeface="Open Sans"/>
              </a:rPr>
              <a:t> 1 in every 7 dollars spent on health care in the United States every year for the eight more expensive conditions was due to ageism.</a:t>
            </a:r>
            <a:r>
              <a:rPr lang="en-US" sz="2400" dirty="0">
                <a:solidFill>
                  <a:srgbClr val="3D3D3D"/>
                </a:solidFill>
                <a:latin typeface="Open Sans"/>
                <a:ea typeface="Open Sans"/>
                <a:cs typeface="Open Sans"/>
              </a:rPr>
              <a:t> </a:t>
            </a:r>
            <a:endParaRPr lang="en-US" sz="2400" dirty="0">
              <a:solidFill>
                <a:srgbClr val="3D3D3D"/>
              </a:solidFill>
              <a:latin typeface="Open Sans" panose="020B0606030504020204" pitchFamily="34" charset="0"/>
              <a:ea typeface="Open Sans"/>
              <a:cs typeface="Open Sans"/>
            </a:endParaRPr>
          </a:p>
          <a:p>
            <a:pPr marL="0" indent="0">
              <a:buNone/>
            </a:pPr>
            <a:endParaRPr lang="en-US" sz="1100">
              <a:solidFill>
                <a:srgbClr val="3D3D3D"/>
              </a:solidFill>
              <a:latin typeface="Open Sans" panose="020B0606030504020204" pitchFamily="34" charset="0"/>
              <a:ea typeface="Open Sans"/>
              <a:cs typeface="Open Sans"/>
            </a:endParaRPr>
          </a:p>
          <a:p>
            <a:pPr>
              <a:buFont typeface="Arial" panose="020F0502020204030204" pitchFamily="34" charset="0"/>
              <a:buChar char="•"/>
            </a:pPr>
            <a:endParaRPr lang="en-US">
              <a:solidFill>
                <a:srgbClr val="3D3D3D"/>
              </a:solidFill>
              <a:latin typeface="Open Sans" panose="020B0606030504020204" pitchFamily="34" charset="0"/>
              <a:ea typeface="Open Sans"/>
              <a:cs typeface="Open Sans"/>
            </a:endParaRPr>
          </a:p>
          <a:p>
            <a:pPr marL="0" indent="0">
              <a:buNone/>
            </a:pPr>
            <a:endParaRPr lang="en-US" sz="1200">
              <a:solidFill>
                <a:srgbClr val="3C4245"/>
              </a:solidFill>
              <a:latin typeface="Noto Sans"/>
              <a:ea typeface="Noto Sans"/>
              <a:cs typeface="Noto Sans"/>
            </a:endParaRPr>
          </a:p>
          <a:p>
            <a:pPr>
              <a:buFont typeface="Arial" panose="020F0502020204030204" pitchFamily="34" charset="0"/>
              <a:buChar char="•"/>
            </a:pPr>
            <a:endParaRPr lang="en-US">
              <a:solidFill>
                <a:srgbClr val="3D3D3D"/>
              </a:solidFill>
              <a:latin typeface="Open Sans" panose="020B0606030504020204" pitchFamily="34" charset="0"/>
              <a:ea typeface="Open Sans" panose="020B0606030504020204" pitchFamily="34" charset="0"/>
              <a:cs typeface="Open Sans" panose="020B0606030504020204" pitchFamily="34" charset="0"/>
            </a:endParaRPr>
          </a:p>
          <a:p>
            <a:pPr>
              <a:buFont typeface="Arial" panose="020F0502020204030204" pitchFamily="34" charset="0"/>
              <a:buChar char="•"/>
            </a:pPr>
            <a:endParaRPr lang="en-US">
              <a:solidFill>
                <a:srgbClr val="3D3D3D"/>
              </a:solidFill>
              <a:latin typeface="Open Sans" panose="020B0606030504020204" pitchFamily="34" charset="0"/>
              <a:ea typeface="Open Sans" panose="020B0606030504020204" pitchFamily="34" charset="0"/>
              <a:cs typeface="Open Sans" panose="020B0606030504020204" pitchFamily="34" charset="0"/>
            </a:endParaRPr>
          </a:p>
          <a:p>
            <a:pPr>
              <a:buFont typeface="Arial" panose="020F0502020204030204" pitchFamily="34" charset="0"/>
              <a:buChar char="•"/>
            </a:pPr>
            <a:endParaRPr lang="en-US">
              <a:solidFill>
                <a:srgbClr val="3D3D3D"/>
              </a:solidFill>
              <a:latin typeface="Open Sans" panose="020B0606030504020204" pitchFamily="34" charset="0"/>
              <a:ea typeface="Open Sans" panose="020B0606030504020204" pitchFamily="34" charset="0"/>
              <a:cs typeface="Open Sans" panose="020B0606030504020204" pitchFamily="34" charset="0"/>
            </a:endParaRPr>
          </a:p>
          <a:p>
            <a:pPr>
              <a:buFont typeface="Arial" panose="020F0502020204030204" pitchFamily="34" charset="0"/>
              <a:buChar char="•"/>
            </a:pPr>
            <a:endParaRPr lang="en-US">
              <a:solidFill>
                <a:srgbClr val="525252"/>
              </a:solidFill>
              <a:latin typeface="Calibri"/>
              <a:ea typeface="Open Sans" panose="020B0606030504020204" pitchFamily="34" charset="0"/>
              <a:cs typeface="Calibri"/>
            </a:endParaRPr>
          </a:p>
        </p:txBody>
      </p:sp>
    </p:spTree>
    <p:extLst>
      <p:ext uri="{BB962C8B-B14F-4D97-AF65-F5344CB8AC3E}">
        <p14:creationId xmlns:p14="http://schemas.microsoft.com/office/powerpoint/2010/main" val="208838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58423-7EB5-2922-1889-F7B51B2655A0}"/>
              </a:ext>
            </a:extLst>
          </p:cNvPr>
          <p:cNvSpPr>
            <a:spLocks noGrp="1"/>
          </p:cNvSpPr>
          <p:nvPr>
            <p:ph type="title"/>
          </p:nvPr>
        </p:nvSpPr>
        <p:spPr>
          <a:xfrm>
            <a:off x="1086592" y="633244"/>
            <a:ext cx="10058400" cy="598354"/>
          </a:xfrm>
        </p:spPr>
        <p:txBody>
          <a:bodyPr>
            <a:normAutofit fontScale="90000"/>
          </a:bodyPr>
          <a:lstStyle/>
          <a:p>
            <a:r>
              <a:rPr lang="en-US" b="1"/>
              <a:t>What Does Ageism Look Like in Primary Care?</a:t>
            </a:r>
          </a:p>
        </p:txBody>
      </p:sp>
      <p:sp>
        <p:nvSpPr>
          <p:cNvPr id="3" name="Content Placeholder 2">
            <a:extLst>
              <a:ext uri="{FF2B5EF4-FFF2-40B4-BE49-F238E27FC236}">
                <a16:creationId xmlns:a16="http://schemas.microsoft.com/office/drawing/2014/main" id="{90F8CA90-A7DE-1E3D-5A3F-198C8AB89707}"/>
              </a:ext>
            </a:extLst>
          </p:cNvPr>
          <p:cNvSpPr>
            <a:spLocks noGrp="1"/>
          </p:cNvSpPr>
          <p:nvPr>
            <p:ph idx="1"/>
          </p:nvPr>
        </p:nvSpPr>
        <p:spPr>
          <a:xfrm>
            <a:off x="966378" y="1434186"/>
            <a:ext cx="10058400" cy="4023360"/>
          </a:xfrm>
        </p:spPr>
        <p:txBody>
          <a:bodyPr vert="horz" lIns="0" tIns="45720" rIns="0" bIns="45720" rtlCol="0" anchor="t">
            <a:normAutofit/>
          </a:bodyPr>
          <a:lstStyle/>
          <a:p>
            <a:pPr>
              <a:buFont typeface="Arial" panose="020F0502020204030204" pitchFamily="34" charset="0"/>
              <a:buChar char="•"/>
            </a:pPr>
            <a:endParaRPr lang="en-US" sz="1100">
              <a:solidFill>
                <a:srgbClr val="3D3D3D"/>
              </a:solidFill>
              <a:latin typeface="Open Sans" panose="020B0606030504020204" pitchFamily="34" charset="0"/>
              <a:ea typeface="Open Sans"/>
              <a:cs typeface="Open Sans"/>
            </a:endParaRPr>
          </a:p>
          <a:p>
            <a:pPr marL="0" indent="0">
              <a:buNone/>
            </a:pPr>
            <a:endParaRPr lang="en-US" sz="1100">
              <a:solidFill>
                <a:srgbClr val="3D3D3D"/>
              </a:solidFill>
              <a:latin typeface="Open Sans" panose="020B0606030504020204" pitchFamily="34" charset="0"/>
              <a:ea typeface="Open Sans"/>
              <a:cs typeface="Open Sans"/>
            </a:endParaRPr>
          </a:p>
          <a:p>
            <a:pPr>
              <a:buFont typeface="Arial" panose="020F0502020204030204" pitchFamily="34" charset="0"/>
              <a:buChar char="•"/>
            </a:pPr>
            <a:endParaRPr lang="en-US">
              <a:solidFill>
                <a:srgbClr val="3D3D3D"/>
              </a:solidFill>
              <a:latin typeface="Open Sans" panose="020B0606030504020204" pitchFamily="34" charset="0"/>
              <a:ea typeface="Open Sans"/>
              <a:cs typeface="Open Sans"/>
            </a:endParaRPr>
          </a:p>
          <a:p>
            <a:pPr marL="0" indent="0">
              <a:buNone/>
            </a:pPr>
            <a:endParaRPr lang="en-US" sz="1200">
              <a:solidFill>
                <a:srgbClr val="3C4245"/>
              </a:solidFill>
              <a:latin typeface="Noto Sans"/>
              <a:ea typeface="Noto Sans"/>
              <a:cs typeface="Noto Sans"/>
            </a:endParaRPr>
          </a:p>
          <a:p>
            <a:pPr>
              <a:buFont typeface="Arial" panose="020F0502020204030204" pitchFamily="34" charset="0"/>
              <a:buChar char="•"/>
            </a:pPr>
            <a:endParaRPr lang="en-US">
              <a:solidFill>
                <a:srgbClr val="3D3D3D"/>
              </a:solidFill>
              <a:latin typeface="Open Sans" panose="020B0606030504020204" pitchFamily="34" charset="0"/>
              <a:ea typeface="Open Sans" panose="020B0606030504020204" pitchFamily="34" charset="0"/>
              <a:cs typeface="Open Sans" panose="020B0606030504020204" pitchFamily="34" charset="0"/>
            </a:endParaRPr>
          </a:p>
          <a:p>
            <a:pPr>
              <a:buFont typeface="Arial" panose="020F0502020204030204" pitchFamily="34" charset="0"/>
              <a:buChar char="•"/>
            </a:pPr>
            <a:endParaRPr lang="en-US">
              <a:solidFill>
                <a:srgbClr val="3D3D3D"/>
              </a:solidFill>
              <a:latin typeface="Open Sans" panose="020B0606030504020204" pitchFamily="34" charset="0"/>
              <a:ea typeface="Open Sans" panose="020B0606030504020204" pitchFamily="34" charset="0"/>
              <a:cs typeface="Open Sans" panose="020B0606030504020204" pitchFamily="34" charset="0"/>
            </a:endParaRPr>
          </a:p>
          <a:p>
            <a:pPr>
              <a:buFont typeface="Arial" panose="020F0502020204030204" pitchFamily="34" charset="0"/>
              <a:buChar char="•"/>
            </a:pPr>
            <a:endParaRPr lang="en-US">
              <a:solidFill>
                <a:srgbClr val="3D3D3D"/>
              </a:solidFill>
              <a:latin typeface="Open Sans" panose="020B0606030504020204" pitchFamily="34" charset="0"/>
              <a:ea typeface="Open Sans" panose="020B0606030504020204" pitchFamily="34" charset="0"/>
              <a:cs typeface="Open Sans" panose="020B0606030504020204" pitchFamily="34" charset="0"/>
            </a:endParaRPr>
          </a:p>
          <a:p>
            <a:pPr>
              <a:buFont typeface="Arial" panose="020F0502020204030204" pitchFamily="34" charset="0"/>
              <a:buChar char="•"/>
            </a:pPr>
            <a:endParaRPr lang="en-US">
              <a:solidFill>
                <a:srgbClr val="525252"/>
              </a:solidFill>
              <a:latin typeface="Calibri"/>
              <a:ea typeface="Open Sans" panose="020B0606030504020204" pitchFamily="34" charset="0"/>
              <a:cs typeface="Calibri"/>
            </a:endParaRPr>
          </a:p>
        </p:txBody>
      </p:sp>
      <p:sp>
        <p:nvSpPr>
          <p:cNvPr id="5" name="Content Placeholder 2">
            <a:extLst>
              <a:ext uri="{FF2B5EF4-FFF2-40B4-BE49-F238E27FC236}">
                <a16:creationId xmlns:a16="http://schemas.microsoft.com/office/drawing/2014/main" id="{0421743D-9126-8947-F662-F769BFEF09E9}"/>
              </a:ext>
            </a:extLst>
          </p:cNvPr>
          <p:cNvSpPr txBox="1">
            <a:spLocks/>
          </p:cNvSpPr>
          <p:nvPr/>
        </p:nvSpPr>
        <p:spPr>
          <a:xfrm>
            <a:off x="1118778" y="1586586"/>
            <a:ext cx="10058400" cy="3578036"/>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F0502020204030204" pitchFamily="34" charset="0"/>
              <a:buChar char="•"/>
            </a:pPr>
            <a:r>
              <a:rPr lang="en-US" sz="2600" dirty="0">
                <a:solidFill>
                  <a:srgbClr val="3D3D3D"/>
                </a:solidFill>
                <a:latin typeface="Open Sans"/>
                <a:ea typeface="Open Sans"/>
                <a:cs typeface="Open Sans"/>
              </a:rPr>
              <a:t>Dismissive Attitudes</a:t>
            </a:r>
            <a:endParaRPr lang="en-US" sz="2600" dirty="0">
              <a:solidFill>
                <a:srgbClr val="525252"/>
              </a:solidFill>
              <a:latin typeface="Open Sans"/>
              <a:ea typeface="Calibri"/>
              <a:cs typeface="Calibri"/>
            </a:endParaRPr>
          </a:p>
          <a:p>
            <a:pPr>
              <a:buFont typeface="Arial" panose="020F0502020204030204" pitchFamily="34" charset="0"/>
              <a:buChar char="•"/>
            </a:pPr>
            <a:r>
              <a:rPr lang="en-US" sz="2600" dirty="0">
                <a:solidFill>
                  <a:srgbClr val="3D3D3D"/>
                </a:solidFill>
                <a:latin typeface="Open Sans"/>
                <a:ea typeface="Open Sans"/>
                <a:cs typeface="Open Sans"/>
              </a:rPr>
              <a:t>Patronizing Communication</a:t>
            </a:r>
            <a:endParaRPr lang="en-US" sz="2600" dirty="0">
              <a:solidFill>
                <a:srgbClr val="525252"/>
              </a:solidFill>
              <a:latin typeface="Open Sans"/>
              <a:ea typeface="Calibri"/>
              <a:cs typeface="Calibri"/>
            </a:endParaRPr>
          </a:p>
          <a:p>
            <a:pPr>
              <a:buFont typeface="Arial" panose="020F0502020204030204" pitchFamily="34" charset="0"/>
              <a:buChar char="•"/>
            </a:pPr>
            <a:r>
              <a:rPr lang="en-US" sz="2600" dirty="0">
                <a:solidFill>
                  <a:srgbClr val="3D3D3D"/>
                </a:solidFill>
                <a:latin typeface="Open Sans"/>
                <a:ea typeface="Open Sans"/>
                <a:cs typeface="Open Sans"/>
              </a:rPr>
              <a:t>Stereotyping</a:t>
            </a:r>
            <a:endParaRPr lang="en-US" sz="2600">
              <a:solidFill>
                <a:srgbClr val="525252"/>
              </a:solidFill>
              <a:latin typeface="Open Sans"/>
              <a:ea typeface="Calibri"/>
              <a:cs typeface="Calibri"/>
            </a:endParaRPr>
          </a:p>
          <a:p>
            <a:pPr>
              <a:buFont typeface="Arial" panose="020F0502020204030204" pitchFamily="34" charset="0"/>
              <a:buChar char="•"/>
            </a:pPr>
            <a:r>
              <a:rPr lang="en-US" sz="2600" dirty="0">
                <a:solidFill>
                  <a:srgbClr val="3D3D3D"/>
                </a:solidFill>
                <a:latin typeface="Open Sans"/>
                <a:ea typeface="Open Sans"/>
                <a:cs typeface="Open Sans"/>
              </a:rPr>
              <a:t>Underestimating Abilities</a:t>
            </a:r>
          </a:p>
          <a:p>
            <a:pPr>
              <a:buFont typeface="Arial" panose="020F0502020204030204" pitchFamily="34" charset="0"/>
              <a:buChar char="•"/>
            </a:pPr>
            <a:r>
              <a:rPr lang="en-US" sz="2600" dirty="0">
                <a:solidFill>
                  <a:srgbClr val="3D3D3D"/>
                </a:solidFill>
                <a:latin typeface="Open Sans"/>
                <a:ea typeface="Open Sans"/>
                <a:cs typeface="Open Sans"/>
              </a:rPr>
              <a:t>Limited Treatment Options</a:t>
            </a:r>
          </a:p>
          <a:p>
            <a:pPr>
              <a:buFont typeface="Arial" panose="020F0502020204030204" pitchFamily="34" charset="0"/>
              <a:buChar char="•"/>
            </a:pPr>
            <a:r>
              <a:rPr lang="en-US" sz="2600" dirty="0">
                <a:solidFill>
                  <a:srgbClr val="3D3D3D"/>
                </a:solidFill>
                <a:latin typeface="Open Sans"/>
                <a:ea typeface="Open Sans"/>
                <a:cs typeface="Open Sans"/>
              </a:rPr>
              <a:t>Lack of Respect for Autonomy</a:t>
            </a:r>
            <a:endParaRPr lang="en-US" sz="2600" dirty="0"/>
          </a:p>
          <a:p>
            <a:pPr marL="383540" lvl="1">
              <a:buFont typeface="Courier New" panose="020F0502020204030204" pitchFamily="34" charset="0"/>
              <a:buChar char="o"/>
            </a:pPr>
            <a:endParaRPr lang="en-US" sz="2200" dirty="0">
              <a:solidFill>
                <a:srgbClr val="3D3D3D"/>
              </a:solidFill>
              <a:latin typeface="Open Sans"/>
              <a:ea typeface="Open Sans"/>
              <a:cs typeface="Open Sans"/>
            </a:endParaRPr>
          </a:p>
          <a:p>
            <a:pPr marL="0" indent="0">
              <a:buNone/>
            </a:pPr>
            <a:endParaRPr lang="en-US" sz="2400" dirty="0">
              <a:solidFill>
                <a:srgbClr val="3D3D3D"/>
              </a:solidFill>
              <a:latin typeface="Open Sans"/>
              <a:ea typeface="Open Sans"/>
              <a:cs typeface="Open Sans"/>
            </a:endParaRPr>
          </a:p>
          <a:p>
            <a:pPr>
              <a:buFont typeface="Arial" panose="020F0502020204030204" pitchFamily="34" charset="0"/>
              <a:buChar char="•"/>
            </a:pPr>
            <a:endParaRPr lang="en-US" sz="2400" dirty="0">
              <a:solidFill>
                <a:srgbClr val="3D3D3D"/>
              </a:solidFill>
              <a:latin typeface="Open Sans"/>
              <a:ea typeface="Open Sans"/>
              <a:cs typeface="Open Sans"/>
            </a:endParaRPr>
          </a:p>
          <a:p>
            <a:pPr>
              <a:buFont typeface="Arial" panose="020F0502020204030204" pitchFamily="34" charset="0"/>
              <a:buChar char="•"/>
            </a:pPr>
            <a:endParaRPr lang="en-US" sz="2400" dirty="0">
              <a:solidFill>
                <a:srgbClr val="3D3D3D"/>
              </a:solidFill>
              <a:latin typeface="Open Sans"/>
              <a:ea typeface="Open Sans"/>
              <a:cs typeface="Open Sans"/>
            </a:endParaRPr>
          </a:p>
          <a:p>
            <a:pPr>
              <a:buFont typeface="Arial" panose="020F0502020204030204" pitchFamily="34" charset="0"/>
              <a:buChar char="•"/>
            </a:pPr>
            <a:endParaRPr lang="en-US" sz="2400" dirty="0">
              <a:solidFill>
                <a:srgbClr val="3D3D3D"/>
              </a:solidFill>
              <a:latin typeface="Open Sans" panose="020B0606030504020204" pitchFamily="34" charset="0"/>
              <a:ea typeface="Open Sans"/>
              <a:cs typeface="Open Sans"/>
            </a:endParaRPr>
          </a:p>
          <a:p>
            <a:pPr marL="0" indent="0">
              <a:buFont typeface="Calibri" panose="020F0502020204030204" pitchFamily="34" charset="0"/>
              <a:buNone/>
            </a:pPr>
            <a:endParaRPr lang="en-US" sz="1100">
              <a:solidFill>
                <a:srgbClr val="3D3D3D"/>
              </a:solidFill>
              <a:latin typeface="Open Sans" panose="020B0606030504020204" pitchFamily="34" charset="0"/>
              <a:ea typeface="Open Sans"/>
              <a:cs typeface="Open Sans"/>
            </a:endParaRPr>
          </a:p>
          <a:p>
            <a:pPr>
              <a:buFont typeface="Arial" panose="020F0502020204030204" pitchFamily="34" charset="0"/>
              <a:buChar char="•"/>
            </a:pPr>
            <a:endParaRPr lang="en-US">
              <a:solidFill>
                <a:srgbClr val="3D3D3D"/>
              </a:solidFill>
              <a:latin typeface="Open Sans" panose="020B0606030504020204" pitchFamily="34" charset="0"/>
              <a:ea typeface="Open Sans"/>
              <a:cs typeface="Open Sans"/>
            </a:endParaRPr>
          </a:p>
          <a:p>
            <a:pPr marL="0" indent="0">
              <a:buFont typeface="Calibri" panose="020F0502020204030204" pitchFamily="34" charset="0"/>
              <a:buNone/>
            </a:pPr>
            <a:endParaRPr lang="en-US" sz="1200">
              <a:solidFill>
                <a:srgbClr val="3C4245"/>
              </a:solidFill>
              <a:latin typeface="Noto Sans"/>
              <a:ea typeface="Noto Sans"/>
              <a:cs typeface="Noto Sans"/>
            </a:endParaRPr>
          </a:p>
          <a:p>
            <a:pPr>
              <a:buFont typeface="Arial" panose="020F0502020204030204" pitchFamily="34" charset="0"/>
              <a:buChar char="•"/>
            </a:pPr>
            <a:endParaRPr lang="en-US">
              <a:solidFill>
                <a:srgbClr val="3D3D3D"/>
              </a:solidFill>
              <a:latin typeface="Open Sans" panose="020B0606030504020204" pitchFamily="34" charset="0"/>
              <a:ea typeface="Open Sans" panose="020B0606030504020204" pitchFamily="34" charset="0"/>
              <a:cs typeface="Open Sans" panose="020B0606030504020204" pitchFamily="34" charset="0"/>
            </a:endParaRPr>
          </a:p>
          <a:p>
            <a:pPr>
              <a:buFont typeface="Arial" panose="020F0502020204030204" pitchFamily="34" charset="0"/>
              <a:buChar char="•"/>
            </a:pPr>
            <a:endParaRPr lang="en-US">
              <a:solidFill>
                <a:srgbClr val="3D3D3D"/>
              </a:solidFill>
              <a:latin typeface="Open Sans" panose="020B0606030504020204" pitchFamily="34" charset="0"/>
              <a:ea typeface="Open Sans" panose="020B0606030504020204" pitchFamily="34" charset="0"/>
              <a:cs typeface="Open Sans" panose="020B0606030504020204" pitchFamily="34" charset="0"/>
            </a:endParaRPr>
          </a:p>
          <a:p>
            <a:pPr>
              <a:buFont typeface="Arial" panose="020F0502020204030204" pitchFamily="34" charset="0"/>
              <a:buChar char="•"/>
            </a:pPr>
            <a:endParaRPr lang="en-US">
              <a:solidFill>
                <a:srgbClr val="3D3D3D"/>
              </a:solidFill>
              <a:latin typeface="Open Sans" panose="020B0606030504020204" pitchFamily="34" charset="0"/>
              <a:ea typeface="Open Sans" panose="020B0606030504020204" pitchFamily="34" charset="0"/>
              <a:cs typeface="Open Sans" panose="020B0606030504020204" pitchFamily="34" charset="0"/>
            </a:endParaRPr>
          </a:p>
          <a:p>
            <a:pPr>
              <a:buFont typeface="Arial" panose="020F0502020204030204" pitchFamily="34" charset="0"/>
              <a:buChar char="•"/>
            </a:pPr>
            <a:endParaRPr lang="en-US">
              <a:solidFill>
                <a:srgbClr val="525252"/>
              </a:solidFill>
              <a:latin typeface="Calibri"/>
              <a:ea typeface="Open Sans" panose="020B0606030504020204" pitchFamily="34" charset="0"/>
              <a:cs typeface="Calibri"/>
            </a:endParaRPr>
          </a:p>
        </p:txBody>
      </p:sp>
    </p:spTree>
    <p:extLst>
      <p:ext uri="{BB962C8B-B14F-4D97-AF65-F5344CB8AC3E}">
        <p14:creationId xmlns:p14="http://schemas.microsoft.com/office/powerpoint/2010/main" val="310379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58423-7EB5-2922-1889-F7B51B2655A0}"/>
              </a:ext>
            </a:extLst>
          </p:cNvPr>
          <p:cNvSpPr>
            <a:spLocks noGrp="1"/>
          </p:cNvSpPr>
          <p:nvPr>
            <p:ph type="title"/>
          </p:nvPr>
        </p:nvSpPr>
        <p:spPr>
          <a:xfrm>
            <a:off x="1066800" y="740047"/>
            <a:ext cx="10058400" cy="598354"/>
          </a:xfrm>
        </p:spPr>
        <p:txBody>
          <a:bodyPr>
            <a:normAutofit fontScale="90000"/>
          </a:bodyPr>
          <a:lstStyle/>
          <a:p>
            <a:r>
              <a:rPr lang="en-US" b="1">
                <a:cs typeface="Calibri Light"/>
              </a:rPr>
              <a:t>Strategies to Combat Ageism</a:t>
            </a:r>
            <a:endParaRPr lang="en-US" b="1"/>
          </a:p>
        </p:txBody>
      </p:sp>
      <p:sp>
        <p:nvSpPr>
          <p:cNvPr id="3" name="Content Placeholder 2">
            <a:extLst>
              <a:ext uri="{FF2B5EF4-FFF2-40B4-BE49-F238E27FC236}">
                <a16:creationId xmlns:a16="http://schemas.microsoft.com/office/drawing/2014/main" id="{90F8CA90-A7DE-1E3D-5A3F-198C8AB89707}"/>
              </a:ext>
            </a:extLst>
          </p:cNvPr>
          <p:cNvSpPr>
            <a:spLocks noGrp="1"/>
          </p:cNvSpPr>
          <p:nvPr>
            <p:ph idx="1"/>
          </p:nvPr>
        </p:nvSpPr>
        <p:spPr>
          <a:xfrm>
            <a:off x="1050966" y="1610866"/>
            <a:ext cx="10058400" cy="4023360"/>
          </a:xfrm>
        </p:spPr>
        <p:txBody>
          <a:bodyPr vert="horz" lIns="0" tIns="45720" rIns="0" bIns="45720" rtlCol="0" anchor="t">
            <a:normAutofit/>
          </a:bodyPr>
          <a:lstStyle/>
          <a:p>
            <a:pPr marL="342900" indent="-342900">
              <a:buAutoNum type="arabicPeriod"/>
            </a:pPr>
            <a:r>
              <a:rPr lang="en-US" sz="2400" dirty="0">
                <a:solidFill>
                  <a:srgbClr val="3C4245"/>
                </a:solidFill>
                <a:latin typeface="Open Sans"/>
                <a:ea typeface="Noto Sans"/>
                <a:cs typeface="Noto Sans"/>
              </a:rPr>
              <a:t>Policy and Law</a:t>
            </a:r>
            <a:endParaRPr lang="en-US" sz="2400" dirty="0">
              <a:latin typeface="Open Sans"/>
              <a:ea typeface="Open Sans"/>
              <a:cs typeface="Calibri"/>
            </a:endParaRPr>
          </a:p>
          <a:p>
            <a:pPr marL="342900" indent="-342900">
              <a:buAutoNum type="arabicPeriod"/>
            </a:pPr>
            <a:r>
              <a:rPr lang="en-US" sz="2400" dirty="0">
                <a:solidFill>
                  <a:srgbClr val="3C4245"/>
                </a:solidFill>
                <a:latin typeface="Open Sans"/>
                <a:ea typeface="Noto Sans"/>
                <a:cs typeface="Noto Sans"/>
              </a:rPr>
              <a:t>Intergenerational Interventions</a:t>
            </a:r>
          </a:p>
          <a:p>
            <a:pPr marL="342900" indent="-342900">
              <a:buAutoNum type="arabicPeriod"/>
            </a:pPr>
            <a:r>
              <a:rPr lang="en-US" sz="2400" dirty="0">
                <a:solidFill>
                  <a:srgbClr val="3C4245"/>
                </a:solidFill>
                <a:latin typeface="Open Sans"/>
                <a:ea typeface="Noto Sans"/>
                <a:cs typeface="Noto Sans"/>
              </a:rPr>
              <a:t>Educational Activities</a:t>
            </a:r>
          </a:p>
          <a:p>
            <a:pPr marL="342900" indent="-342900">
              <a:buAutoNum type="arabicPeriod"/>
            </a:pPr>
            <a:endParaRPr lang="en-US" sz="2400" dirty="0">
              <a:solidFill>
                <a:srgbClr val="3C4245"/>
              </a:solidFill>
              <a:latin typeface="Open Sans"/>
              <a:ea typeface="Noto Sans"/>
              <a:cs typeface="Noto Sans"/>
            </a:endParaRPr>
          </a:p>
          <a:p>
            <a:pPr marL="0" indent="0">
              <a:buNone/>
            </a:pPr>
            <a:endParaRPr lang="en-US" sz="2400" dirty="0">
              <a:solidFill>
                <a:srgbClr val="3C4245"/>
              </a:solidFill>
              <a:latin typeface="Open Sans"/>
              <a:ea typeface="Noto Sans"/>
              <a:cs typeface="Noto Sans"/>
            </a:endParaRPr>
          </a:p>
          <a:p>
            <a:pPr marL="342900" indent="-342900">
              <a:buAutoNum type="arabicPeriod"/>
            </a:pPr>
            <a:endParaRPr lang="en-US" sz="2400">
              <a:solidFill>
                <a:srgbClr val="3C4245"/>
              </a:solidFill>
              <a:latin typeface="Open Sans"/>
              <a:ea typeface="Noto Sans"/>
              <a:cs typeface="Noto Sans"/>
            </a:endParaRPr>
          </a:p>
          <a:p>
            <a:pPr marL="0" indent="0">
              <a:buNone/>
            </a:pPr>
            <a:endParaRPr lang="en-US" sz="1800">
              <a:solidFill>
                <a:srgbClr val="3C4245"/>
              </a:solidFill>
              <a:latin typeface="Noto Sans"/>
              <a:ea typeface="Noto Sans"/>
              <a:cs typeface="Noto Sans"/>
            </a:endParaRPr>
          </a:p>
          <a:p>
            <a:pPr marL="0" indent="0" algn="ctr">
              <a:buNone/>
            </a:pPr>
            <a:endParaRPr lang="en-US" sz="7200" dirty="0">
              <a:solidFill>
                <a:srgbClr val="3C4245"/>
              </a:solidFill>
              <a:latin typeface="Noto Sans"/>
              <a:ea typeface="Noto Sans"/>
              <a:cs typeface="Noto Sans"/>
            </a:endParaRPr>
          </a:p>
          <a:p>
            <a:pPr marL="0" indent="0">
              <a:buNone/>
            </a:pPr>
            <a:endParaRPr lang="en-US" sz="1200">
              <a:solidFill>
                <a:srgbClr val="3C4245"/>
              </a:solidFill>
              <a:latin typeface="Noto Sans"/>
              <a:ea typeface="Noto Sans"/>
              <a:cs typeface="Noto Sans"/>
            </a:endParaRPr>
          </a:p>
          <a:p>
            <a:pPr>
              <a:buAutoNum type="arabicPeriod"/>
            </a:pPr>
            <a:endParaRPr lang="en-US">
              <a:solidFill>
                <a:srgbClr val="3D3D3D"/>
              </a:solidFill>
              <a:latin typeface="Open Sans"/>
              <a:ea typeface="Open Sans"/>
              <a:cs typeface="Open Sans"/>
            </a:endParaRPr>
          </a:p>
          <a:p>
            <a:pPr>
              <a:buAutoNum type="arabicPeriod"/>
            </a:pPr>
            <a:endParaRPr lang="en-US">
              <a:solidFill>
                <a:srgbClr val="3D3D3D"/>
              </a:solidFill>
              <a:latin typeface="Open Sans"/>
              <a:ea typeface="Open Sans"/>
              <a:cs typeface="Open Sans"/>
            </a:endParaRPr>
          </a:p>
          <a:p>
            <a:pPr>
              <a:buAutoNum type="arabicPeriod"/>
            </a:pPr>
            <a:endParaRPr lang="en-US">
              <a:solidFill>
                <a:srgbClr val="3D3D3D"/>
              </a:solidFill>
              <a:latin typeface="Open Sans"/>
              <a:ea typeface="Open Sans"/>
              <a:cs typeface="Open Sans"/>
            </a:endParaRPr>
          </a:p>
          <a:p>
            <a:pPr marL="0" indent="0">
              <a:buNone/>
            </a:pPr>
            <a:endParaRPr lang="en-US">
              <a:solidFill>
                <a:srgbClr val="3D3D3D"/>
              </a:solidFill>
              <a:latin typeface="Open Sans"/>
              <a:ea typeface="Open Sans"/>
              <a:cs typeface="Open Sans"/>
            </a:endParaRPr>
          </a:p>
          <a:p>
            <a:pPr>
              <a:buAutoNum type="arabicPeriod"/>
            </a:pPr>
            <a:endParaRPr lang="en-US">
              <a:solidFill>
                <a:srgbClr val="525252"/>
              </a:solidFill>
              <a:latin typeface="Calibri"/>
              <a:ea typeface="Calibri"/>
              <a:cs typeface="Calibri"/>
            </a:endParaRPr>
          </a:p>
          <a:p>
            <a:pPr>
              <a:buAutoNum type="arabicPeriod"/>
            </a:pPr>
            <a:endParaRPr lang="en-US">
              <a:solidFill>
                <a:srgbClr val="525252"/>
              </a:solidFill>
              <a:latin typeface="Calibri"/>
              <a:ea typeface="Calibri"/>
              <a:cs typeface="Calibri"/>
            </a:endParaRPr>
          </a:p>
        </p:txBody>
      </p:sp>
      <p:sp>
        <p:nvSpPr>
          <p:cNvPr id="4" name="Star: 5 Points 3">
            <a:extLst>
              <a:ext uri="{FF2B5EF4-FFF2-40B4-BE49-F238E27FC236}">
                <a16:creationId xmlns:a16="http://schemas.microsoft.com/office/drawing/2014/main" id="{793D50DF-682D-6F28-928F-BFC6644ECBF4}"/>
              </a:ext>
            </a:extLst>
          </p:cNvPr>
          <p:cNvSpPr/>
          <p:nvPr/>
        </p:nvSpPr>
        <p:spPr>
          <a:xfrm>
            <a:off x="4403765" y="2549175"/>
            <a:ext cx="514597" cy="435428"/>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013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58423-7EB5-2922-1889-F7B51B2655A0}"/>
              </a:ext>
            </a:extLst>
          </p:cNvPr>
          <p:cNvSpPr>
            <a:spLocks noGrp="1"/>
          </p:cNvSpPr>
          <p:nvPr>
            <p:ph type="title"/>
          </p:nvPr>
        </p:nvSpPr>
        <p:spPr>
          <a:xfrm>
            <a:off x="1037112" y="544179"/>
            <a:ext cx="10058400" cy="598354"/>
          </a:xfrm>
        </p:spPr>
        <p:txBody>
          <a:bodyPr>
            <a:normAutofit fontScale="90000"/>
          </a:bodyPr>
          <a:lstStyle/>
          <a:p>
            <a:r>
              <a:rPr lang="en-US" b="1" dirty="0">
                <a:cs typeface="Calibri Light"/>
              </a:rPr>
              <a:t>Our Approach </a:t>
            </a:r>
          </a:p>
        </p:txBody>
      </p:sp>
      <p:sp>
        <p:nvSpPr>
          <p:cNvPr id="3" name="Content Placeholder 2">
            <a:extLst>
              <a:ext uri="{FF2B5EF4-FFF2-40B4-BE49-F238E27FC236}">
                <a16:creationId xmlns:a16="http://schemas.microsoft.com/office/drawing/2014/main" id="{90F8CA90-A7DE-1E3D-5A3F-198C8AB89707}"/>
              </a:ext>
            </a:extLst>
          </p:cNvPr>
          <p:cNvSpPr>
            <a:spLocks noGrp="1"/>
          </p:cNvSpPr>
          <p:nvPr>
            <p:ph idx="1"/>
          </p:nvPr>
        </p:nvSpPr>
        <p:spPr>
          <a:xfrm>
            <a:off x="1066800" y="1446678"/>
            <a:ext cx="10058400" cy="2934789"/>
          </a:xfrm>
        </p:spPr>
        <p:txBody>
          <a:bodyPr vert="horz" lIns="0" tIns="45720" rIns="0" bIns="45720" rtlCol="0" anchor="t">
            <a:normAutofit/>
          </a:bodyPr>
          <a:lstStyle/>
          <a:p>
            <a:pPr marL="0" indent="0">
              <a:buNone/>
            </a:pPr>
            <a:r>
              <a:rPr lang="en-US" sz="2600" b="1" dirty="0">
                <a:solidFill>
                  <a:srgbClr val="3D3D3D"/>
                </a:solidFill>
                <a:latin typeface="Open Sans"/>
                <a:ea typeface="Open Sans"/>
                <a:cs typeface="Open Sans"/>
              </a:rPr>
              <a:t>Step 1:</a:t>
            </a:r>
            <a:r>
              <a:rPr lang="en-US" sz="2600" dirty="0">
                <a:solidFill>
                  <a:srgbClr val="3D3D3D"/>
                </a:solidFill>
                <a:latin typeface="Open Sans"/>
                <a:ea typeface="Open Sans"/>
                <a:cs typeface="Open Sans"/>
              </a:rPr>
              <a:t> Determine what some Maine health systems are currently doing to address ageism at their organizations</a:t>
            </a:r>
            <a:endParaRPr lang="en-US" sz="2600" b="0" i="0" dirty="0">
              <a:solidFill>
                <a:srgbClr val="3D3D3D"/>
              </a:solidFill>
              <a:effectLst/>
              <a:latin typeface="Open Sans"/>
              <a:ea typeface="Open Sans"/>
              <a:cs typeface="Open Sans"/>
            </a:endParaRPr>
          </a:p>
          <a:p>
            <a:pPr marL="0" indent="0">
              <a:buNone/>
            </a:pPr>
            <a:r>
              <a:rPr lang="en-US" sz="2600" b="1" dirty="0">
                <a:solidFill>
                  <a:srgbClr val="3D3D3D"/>
                </a:solidFill>
                <a:latin typeface="Open Sans"/>
                <a:ea typeface="Open Sans"/>
                <a:cs typeface="Open Sans"/>
              </a:rPr>
              <a:t>Step 2: </a:t>
            </a:r>
            <a:r>
              <a:rPr lang="en-US" sz="2600" dirty="0">
                <a:solidFill>
                  <a:srgbClr val="3D3D3D"/>
                </a:solidFill>
                <a:latin typeface="Open Sans"/>
                <a:ea typeface="Open Sans"/>
                <a:cs typeface="Open Sans"/>
              </a:rPr>
              <a:t>Hear from individuals with lived experience</a:t>
            </a:r>
          </a:p>
          <a:p>
            <a:pPr marL="0" indent="0">
              <a:buNone/>
            </a:pPr>
            <a:r>
              <a:rPr lang="en-US" sz="2600" b="1" dirty="0">
                <a:solidFill>
                  <a:srgbClr val="3D3D3D"/>
                </a:solidFill>
                <a:latin typeface="Open Sans"/>
                <a:ea typeface="Open Sans"/>
                <a:cs typeface="Open Sans"/>
              </a:rPr>
              <a:t>Step 3: </a:t>
            </a:r>
            <a:r>
              <a:rPr lang="en-US" sz="2600" dirty="0">
                <a:solidFill>
                  <a:srgbClr val="3D3D3D"/>
                </a:solidFill>
                <a:latin typeface="Open Sans"/>
                <a:ea typeface="Open Sans"/>
                <a:cs typeface="Open Sans"/>
              </a:rPr>
              <a:t>Develop consistent message and teaching tool</a:t>
            </a:r>
            <a:endParaRPr lang="en-US" sz="2600" dirty="0">
              <a:solidFill>
                <a:srgbClr val="3D3D3D"/>
              </a:solidFill>
              <a:latin typeface="Open Sans" panose="020B0606030504020204" pitchFamily="34" charset="0"/>
              <a:ea typeface="Open Sans"/>
              <a:cs typeface="Open Sans"/>
            </a:endParaRPr>
          </a:p>
          <a:p>
            <a:pPr marL="0" indent="0">
              <a:buNone/>
            </a:pPr>
            <a:r>
              <a:rPr lang="en-US" sz="2600" b="1" dirty="0">
                <a:solidFill>
                  <a:srgbClr val="3D3D3D"/>
                </a:solidFill>
                <a:latin typeface="Open Sans"/>
                <a:ea typeface="Open Sans"/>
                <a:cs typeface="Open Sans"/>
              </a:rPr>
              <a:t>Step 4: </a:t>
            </a:r>
            <a:r>
              <a:rPr lang="en-US" sz="2600" dirty="0">
                <a:solidFill>
                  <a:srgbClr val="3D3D3D"/>
                </a:solidFill>
                <a:latin typeface="Open Sans"/>
                <a:ea typeface="Open Sans"/>
                <a:cs typeface="Open Sans"/>
              </a:rPr>
              <a:t>Disseminate teaching tools to health systems</a:t>
            </a:r>
            <a:endParaRPr lang="en-US" sz="2600" dirty="0">
              <a:solidFill>
                <a:srgbClr val="3D3D3D"/>
              </a:solidFill>
              <a:latin typeface="Open Sans" panose="020B0606030504020204" pitchFamily="34" charset="0"/>
              <a:ea typeface="Open Sans"/>
              <a:cs typeface="Open Sans"/>
            </a:endParaRPr>
          </a:p>
          <a:p>
            <a:endParaRPr lang="en-US">
              <a:solidFill>
                <a:srgbClr val="3D3D3D"/>
              </a:solidFill>
              <a:latin typeface="Open Sans" panose="020B0606030504020204" pitchFamily="34" charset="0"/>
              <a:ea typeface="Open Sans"/>
              <a:cs typeface="Open Sans"/>
            </a:endParaRPr>
          </a:p>
          <a:p>
            <a:endParaRPr lang="en-US" sz="1200">
              <a:solidFill>
                <a:srgbClr val="3C4245"/>
              </a:solidFill>
              <a:latin typeface="Noto Sans"/>
              <a:ea typeface="Noto Sans"/>
              <a:cs typeface="Noto Sans"/>
            </a:endParaRPr>
          </a:p>
          <a:p>
            <a:endParaRPr lang="en-US">
              <a:solidFill>
                <a:srgbClr val="3D3D3D"/>
              </a:solidFill>
              <a:latin typeface="Open Sans" panose="020B0606030504020204" pitchFamily="34" charset="0"/>
              <a:ea typeface="Open Sans" panose="020B0606030504020204" pitchFamily="34" charset="0"/>
              <a:cs typeface="Open Sans" panose="020B0606030504020204" pitchFamily="34" charset="0"/>
            </a:endParaRPr>
          </a:p>
          <a:p>
            <a:endParaRPr lang="en-US">
              <a:solidFill>
                <a:srgbClr val="3D3D3D"/>
              </a:solidFill>
              <a:latin typeface="Open Sans" panose="020B0606030504020204" pitchFamily="34" charset="0"/>
              <a:ea typeface="Open Sans" panose="020B0606030504020204" pitchFamily="34" charset="0"/>
              <a:cs typeface="Open Sans" panose="020B0606030504020204" pitchFamily="34" charset="0"/>
            </a:endParaRPr>
          </a:p>
          <a:p>
            <a:endParaRPr lang="en-US">
              <a:solidFill>
                <a:srgbClr val="3D3D3D"/>
              </a:solidFill>
              <a:latin typeface="Open Sans" panose="020B0606030504020204" pitchFamily="34" charset="0"/>
              <a:ea typeface="Open Sans" panose="020B0606030504020204" pitchFamily="34" charset="0"/>
              <a:cs typeface="Open Sans" panose="020B0606030504020204" pitchFamily="34" charset="0"/>
            </a:endParaRPr>
          </a:p>
          <a:p>
            <a:endParaRPr lang="en-US">
              <a:ea typeface="Calibri"/>
              <a:cs typeface="Calibri"/>
            </a:endParaRPr>
          </a:p>
        </p:txBody>
      </p:sp>
    </p:spTree>
    <p:extLst>
      <p:ext uri="{BB962C8B-B14F-4D97-AF65-F5344CB8AC3E}">
        <p14:creationId xmlns:p14="http://schemas.microsoft.com/office/powerpoint/2010/main" val="423741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wind Symbol - ClipArt Best">
            <a:hlinkClick r:id="rId4"/>
            <a:extLst>
              <a:ext uri="{FF2B5EF4-FFF2-40B4-BE49-F238E27FC236}">
                <a16:creationId xmlns:a16="http://schemas.microsoft.com/office/drawing/2014/main" id="{8596DB6A-5719-32C3-084F-5DA8D4BACB3A}"/>
              </a:ext>
            </a:extLst>
          </p:cNvPr>
          <p:cNvPicPr>
            <a:picLocks noChangeAspect="1"/>
          </p:cNvPicPr>
          <p:nvPr/>
        </p:nvPicPr>
        <p:blipFill>
          <a:blip r:embed="rId5"/>
          <a:stretch>
            <a:fillRect/>
          </a:stretch>
        </p:blipFill>
        <p:spPr>
          <a:xfrm>
            <a:off x="3598565" y="1054392"/>
            <a:ext cx="4280313" cy="4280313"/>
          </a:xfrm>
          <a:prstGeom prst="rect">
            <a:avLst/>
          </a:prstGeom>
        </p:spPr>
      </p:pic>
      <p:pic>
        <p:nvPicPr>
          <p:cNvPr id="11" name="Recorded Sound">
            <a:hlinkClick r:id="" action="ppaction://media"/>
            <a:extLst>
              <a:ext uri="{FF2B5EF4-FFF2-40B4-BE49-F238E27FC236}">
                <a16:creationId xmlns:a16="http://schemas.microsoft.com/office/drawing/2014/main" id="{CF6D61D1-9772-DC41-1A39-E591D1FA790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4042526187"/>
      </p:ext>
    </p:extLst>
  </p:cSld>
  <p:clrMapOvr>
    <a:masterClrMapping/>
  </p:clrMapOvr>
  <mc:AlternateContent xmlns:mc="http://schemas.openxmlformats.org/markup-compatibility/2006" xmlns:p14="http://schemas.microsoft.com/office/powerpoint/2010/main">
    <mc:Choice Requires="p14">
      <p:transition spd="slow" p14:dur="2000" advTm="7835"/>
    </mc:Choice>
    <mc:Fallback xmlns="">
      <p:transition spd="slow" advTm="78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67"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057556-DC54-8B0A-0634-BF4ED3ADDAB4}"/>
              </a:ext>
            </a:extLst>
          </p:cNvPr>
          <p:cNvPicPr>
            <a:picLocks noChangeAspect="1"/>
          </p:cNvPicPr>
          <p:nvPr/>
        </p:nvPicPr>
        <p:blipFill>
          <a:blip r:embed="rId2"/>
          <a:stretch>
            <a:fillRect/>
          </a:stretch>
        </p:blipFill>
        <p:spPr>
          <a:xfrm>
            <a:off x="1063690" y="1"/>
            <a:ext cx="10114556" cy="6705784"/>
          </a:xfrm>
          <a:prstGeom prst="rect">
            <a:avLst/>
          </a:prstGeom>
        </p:spPr>
      </p:pic>
    </p:spTree>
    <p:extLst>
      <p:ext uri="{BB962C8B-B14F-4D97-AF65-F5344CB8AC3E}">
        <p14:creationId xmlns:p14="http://schemas.microsoft.com/office/powerpoint/2010/main" val="1666767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nd Similar Asset">
            <a:extLst>
              <a:ext uri="{FF2B5EF4-FFF2-40B4-BE49-F238E27FC236}">
                <a16:creationId xmlns:a16="http://schemas.microsoft.com/office/drawing/2014/main" id="{F16DE03D-8AE0-1121-52AD-B0F7D86B58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437" y="144625"/>
            <a:ext cx="9853126" cy="656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939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5678-3B15-08F4-BF21-33A6B370B851}"/>
              </a:ext>
            </a:extLst>
          </p:cNvPr>
          <p:cNvSpPr>
            <a:spLocks noGrp="1"/>
          </p:cNvSpPr>
          <p:nvPr>
            <p:ph type="title"/>
          </p:nvPr>
        </p:nvSpPr>
        <p:spPr>
          <a:xfrm>
            <a:off x="1066800" y="213534"/>
            <a:ext cx="10058400" cy="598354"/>
          </a:xfrm>
        </p:spPr>
        <p:txBody>
          <a:bodyPr>
            <a:normAutofit fontScale="90000"/>
          </a:bodyPr>
          <a:lstStyle/>
          <a:p>
            <a:r>
              <a:rPr lang="en-US" b="1" dirty="0"/>
              <a:t>Thank You to Our Partners</a:t>
            </a:r>
          </a:p>
        </p:txBody>
      </p:sp>
      <p:sp>
        <p:nvSpPr>
          <p:cNvPr id="3" name="Content Placeholder 2">
            <a:extLst>
              <a:ext uri="{FF2B5EF4-FFF2-40B4-BE49-F238E27FC236}">
                <a16:creationId xmlns:a16="http://schemas.microsoft.com/office/drawing/2014/main" id="{5FF3680A-0172-79C8-B1F5-8DE6000DB91D}"/>
              </a:ext>
            </a:extLst>
          </p:cNvPr>
          <p:cNvSpPr>
            <a:spLocks noGrp="1"/>
          </p:cNvSpPr>
          <p:nvPr>
            <p:ph idx="1"/>
          </p:nvPr>
        </p:nvSpPr>
        <p:spPr/>
        <p:txBody>
          <a:bodyPr/>
          <a:lstStyle/>
          <a:p>
            <a:pPr>
              <a:buFont typeface="Arial" panose="020B0604020202020204" pitchFamily="34" charset="0"/>
              <a:buChar char="•"/>
            </a:pPr>
            <a:r>
              <a:rPr lang="en-US" dirty="0"/>
              <a:t>Dr. Lisa Letourneau, Senior Advisor, DHHS Commissioner’s Office</a:t>
            </a:r>
          </a:p>
          <a:p>
            <a:pPr>
              <a:buFont typeface="Arial" panose="020B0604020202020204" pitchFamily="34" charset="0"/>
              <a:buChar char="•"/>
            </a:pPr>
            <a:r>
              <a:rPr lang="en-US" dirty="0"/>
              <a:t>Josh </a:t>
            </a:r>
            <a:r>
              <a:rPr lang="en-US" dirty="0" err="1"/>
              <a:t>Pulsifer</a:t>
            </a:r>
            <a:r>
              <a:rPr lang="en-US" dirty="0"/>
              <a:t>, Media Arts Teacher,  Thornton Academy </a:t>
            </a:r>
          </a:p>
          <a:p>
            <a:pPr>
              <a:buFont typeface="Arial" panose="020B0604020202020204" pitchFamily="34" charset="0"/>
              <a:buChar char="•"/>
            </a:pPr>
            <a:r>
              <a:rPr lang="en-US" dirty="0"/>
              <a:t>Students of Media Studies I &amp; II, Thornton Academy</a:t>
            </a:r>
          </a:p>
          <a:p>
            <a:pPr>
              <a:buFont typeface="Arial" panose="020B0604020202020204" pitchFamily="34" charset="0"/>
              <a:buChar char="•"/>
            </a:pPr>
            <a:r>
              <a:rPr lang="en-US" dirty="0"/>
              <a:t>Marketing &amp; Communications team, </a:t>
            </a:r>
            <a:r>
              <a:rPr lang="en-US" dirty="0" err="1"/>
              <a:t>HealthReach</a:t>
            </a: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endParaRPr lang="en-US" dirty="0"/>
          </a:p>
          <a:p>
            <a:endParaRPr lang="en-US" dirty="0"/>
          </a:p>
        </p:txBody>
      </p:sp>
    </p:spTree>
    <p:extLst>
      <p:ext uri="{BB962C8B-B14F-4D97-AF65-F5344CB8AC3E}">
        <p14:creationId xmlns:p14="http://schemas.microsoft.com/office/powerpoint/2010/main" val="3166072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5AEFB1-D390-E6FE-9A5E-5B64C9649A7F}"/>
              </a:ext>
            </a:extLst>
          </p:cNvPr>
          <p:cNvSpPr>
            <a:spLocks noGrp="1"/>
          </p:cNvSpPr>
          <p:nvPr>
            <p:ph type="title"/>
          </p:nvPr>
        </p:nvSpPr>
        <p:spPr>
          <a:xfrm>
            <a:off x="1001330" y="3539004"/>
            <a:ext cx="9922103" cy="754450"/>
          </a:xfrm>
        </p:spPr>
        <p:txBody>
          <a:bodyPr>
            <a:noAutofit/>
          </a:bodyPr>
          <a:lstStyle/>
          <a:p>
            <a:pPr algn="ctr"/>
            <a:r>
              <a:rPr lang="en-US" sz="20000" b="1"/>
              <a:t>AGEISM</a:t>
            </a:r>
          </a:p>
        </p:txBody>
      </p:sp>
    </p:spTree>
    <p:extLst>
      <p:ext uri="{BB962C8B-B14F-4D97-AF65-F5344CB8AC3E}">
        <p14:creationId xmlns:p14="http://schemas.microsoft.com/office/powerpoint/2010/main" val="2991720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057556-DC54-8B0A-0634-BF4ED3ADDAB4}"/>
              </a:ext>
            </a:extLst>
          </p:cNvPr>
          <p:cNvPicPr>
            <a:picLocks noChangeAspect="1"/>
          </p:cNvPicPr>
          <p:nvPr/>
        </p:nvPicPr>
        <p:blipFill>
          <a:blip r:embed="rId2"/>
          <a:stretch>
            <a:fillRect/>
          </a:stretch>
        </p:blipFill>
        <p:spPr>
          <a:xfrm>
            <a:off x="1063690" y="1"/>
            <a:ext cx="10114556" cy="6705784"/>
          </a:xfrm>
          <a:prstGeom prst="rect">
            <a:avLst/>
          </a:prstGeom>
        </p:spPr>
      </p:pic>
    </p:spTree>
    <p:extLst>
      <p:ext uri="{BB962C8B-B14F-4D97-AF65-F5344CB8AC3E}">
        <p14:creationId xmlns:p14="http://schemas.microsoft.com/office/powerpoint/2010/main" val="1535014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5AEFB1-D390-E6FE-9A5E-5B64C9649A7F}"/>
              </a:ext>
            </a:extLst>
          </p:cNvPr>
          <p:cNvSpPr>
            <a:spLocks noGrp="1"/>
          </p:cNvSpPr>
          <p:nvPr>
            <p:ph type="title"/>
          </p:nvPr>
        </p:nvSpPr>
        <p:spPr>
          <a:xfrm>
            <a:off x="1001330" y="3539004"/>
            <a:ext cx="9922103" cy="754450"/>
          </a:xfrm>
        </p:spPr>
        <p:txBody>
          <a:bodyPr>
            <a:noAutofit/>
          </a:bodyPr>
          <a:lstStyle/>
          <a:p>
            <a:pPr algn="ctr"/>
            <a:r>
              <a:rPr lang="en-US" sz="20000" b="1"/>
              <a:t>AGEISM</a:t>
            </a:r>
          </a:p>
        </p:txBody>
      </p:sp>
    </p:spTree>
    <p:extLst>
      <p:ext uri="{BB962C8B-B14F-4D97-AF65-F5344CB8AC3E}">
        <p14:creationId xmlns:p14="http://schemas.microsoft.com/office/powerpoint/2010/main" val="2109295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057556-DC54-8B0A-0634-BF4ED3ADDAB4}"/>
              </a:ext>
            </a:extLst>
          </p:cNvPr>
          <p:cNvPicPr>
            <a:picLocks noChangeAspect="1"/>
          </p:cNvPicPr>
          <p:nvPr/>
        </p:nvPicPr>
        <p:blipFill>
          <a:blip r:embed="rId2"/>
          <a:stretch>
            <a:fillRect/>
          </a:stretch>
        </p:blipFill>
        <p:spPr>
          <a:xfrm>
            <a:off x="1063690" y="1"/>
            <a:ext cx="10114556" cy="6705784"/>
          </a:xfrm>
          <a:prstGeom prst="rect">
            <a:avLst/>
          </a:prstGeom>
        </p:spPr>
      </p:pic>
    </p:spTree>
    <p:extLst>
      <p:ext uri="{BB962C8B-B14F-4D97-AF65-F5344CB8AC3E}">
        <p14:creationId xmlns:p14="http://schemas.microsoft.com/office/powerpoint/2010/main" val="90789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5AEFB1-D390-E6FE-9A5E-5B64C9649A7F}"/>
              </a:ext>
            </a:extLst>
          </p:cNvPr>
          <p:cNvSpPr>
            <a:spLocks noGrp="1"/>
          </p:cNvSpPr>
          <p:nvPr>
            <p:ph type="title"/>
          </p:nvPr>
        </p:nvSpPr>
        <p:spPr>
          <a:xfrm>
            <a:off x="1001330" y="3539004"/>
            <a:ext cx="9922103" cy="754450"/>
          </a:xfrm>
        </p:spPr>
        <p:txBody>
          <a:bodyPr>
            <a:noAutofit/>
          </a:bodyPr>
          <a:lstStyle/>
          <a:p>
            <a:pPr algn="ctr"/>
            <a:r>
              <a:rPr lang="en-US" sz="20000" b="1"/>
              <a:t>AGEISM</a:t>
            </a:r>
          </a:p>
        </p:txBody>
      </p:sp>
    </p:spTree>
    <p:extLst>
      <p:ext uri="{BB962C8B-B14F-4D97-AF65-F5344CB8AC3E}">
        <p14:creationId xmlns:p14="http://schemas.microsoft.com/office/powerpoint/2010/main" val="3672753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057556-DC54-8B0A-0634-BF4ED3ADDAB4}"/>
              </a:ext>
            </a:extLst>
          </p:cNvPr>
          <p:cNvPicPr>
            <a:picLocks noChangeAspect="1"/>
          </p:cNvPicPr>
          <p:nvPr/>
        </p:nvPicPr>
        <p:blipFill>
          <a:blip r:embed="rId2"/>
          <a:stretch>
            <a:fillRect/>
          </a:stretch>
        </p:blipFill>
        <p:spPr>
          <a:xfrm>
            <a:off x="1063690" y="1"/>
            <a:ext cx="10114556" cy="6705784"/>
          </a:xfrm>
          <a:prstGeom prst="rect">
            <a:avLst/>
          </a:prstGeom>
        </p:spPr>
      </p:pic>
    </p:spTree>
    <p:extLst>
      <p:ext uri="{BB962C8B-B14F-4D97-AF65-F5344CB8AC3E}">
        <p14:creationId xmlns:p14="http://schemas.microsoft.com/office/powerpoint/2010/main" val="1813036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5AEFB1-D390-E6FE-9A5E-5B64C9649A7F}"/>
              </a:ext>
            </a:extLst>
          </p:cNvPr>
          <p:cNvSpPr>
            <a:spLocks noGrp="1"/>
          </p:cNvSpPr>
          <p:nvPr>
            <p:ph type="title"/>
          </p:nvPr>
        </p:nvSpPr>
        <p:spPr>
          <a:xfrm>
            <a:off x="1001330" y="3539004"/>
            <a:ext cx="9922103" cy="754450"/>
          </a:xfrm>
        </p:spPr>
        <p:txBody>
          <a:bodyPr>
            <a:noAutofit/>
          </a:bodyPr>
          <a:lstStyle/>
          <a:p>
            <a:pPr algn="ctr"/>
            <a:r>
              <a:rPr lang="en-US" sz="20000" b="1"/>
              <a:t>AGEISM</a:t>
            </a:r>
          </a:p>
        </p:txBody>
      </p:sp>
    </p:spTree>
    <p:extLst>
      <p:ext uri="{BB962C8B-B14F-4D97-AF65-F5344CB8AC3E}">
        <p14:creationId xmlns:p14="http://schemas.microsoft.com/office/powerpoint/2010/main" val="4065115104"/>
      </p:ext>
    </p:extLst>
  </p:cSld>
  <p:clrMapOvr>
    <a:masterClrMapping/>
  </p:clrMapOvr>
</p:sld>
</file>

<file path=ppt/theme/theme1.xml><?xml version="1.0" encoding="utf-8"?>
<a:theme xmlns:a="http://schemas.openxmlformats.org/drawingml/2006/main" name="Retrospect">
  <a:themeElements>
    <a:clrScheme name="Custom 3">
      <a:dk1>
        <a:srgbClr val="191919"/>
      </a:dk1>
      <a:lt1>
        <a:srgbClr val="EDEDED"/>
      </a:lt1>
      <a:dk2>
        <a:srgbClr val="FBBD6C"/>
      </a:dk2>
      <a:lt2>
        <a:srgbClr val="CCDDEA"/>
      </a:lt2>
      <a:accent1>
        <a:srgbClr val="FBBD6C"/>
      </a:accent1>
      <a:accent2>
        <a:srgbClr val="841530"/>
      </a:accent2>
      <a:accent3>
        <a:srgbClr val="537235"/>
      </a:accent3>
      <a:accent4>
        <a:srgbClr val="006F96"/>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ptTemplate_June2018" id="{B691AB84-7B83-47E2-BA1A-05C20C53D29D}" vid="{D9D34089-76D9-4CA7-A8EE-17E60C349837}"/>
    </a:ext>
  </a:extLst>
</a:theme>
</file>

<file path=ppt/theme/theme2.xml><?xml version="1.0" encoding="utf-8"?>
<a:theme xmlns:a="http://schemas.openxmlformats.org/drawingml/2006/main" name="Hanley_no line">
  <a:themeElements>
    <a:clrScheme name="Custom 3">
      <a:dk1>
        <a:srgbClr val="191919"/>
      </a:dk1>
      <a:lt1>
        <a:srgbClr val="EDEDED"/>
      </a:lt1>
      <a:dk2>
        <a:srgbClr val="FBBD6C"/>
      </a:dk2>
      <a:lt2>
        <a:srgbClr val="CCDDEA"/>
      </a:lt2>
      <a:accent1>
        <a:srgbClr val="FBBD6C"/>
      </a:accent1>
      <a:accent2>
        <a:srgbClr val="841530"/>
      </a:accent2>
      <a:accent3>
        <a:srgbClr val="537235"/>
      </a:accent3>
      <a:accent4>
        <a:srgbClr val="006F96"/>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ptTemplate_June2018" id="{B691AB84-7B83-47E2-BA1A-05C20C53D29D}" vid="{616CB500-6F62-4C51-B3F9-5046066AB6F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61655BB868FA4E9D527B05A04F91CE" ma:contentTypeVersion="18" ma:contentTypeDescription="Create a new document." ma:contentTypeScope="" ma:versionID="bbdb085f9d3b362a81ff6e3fe5419dc2">
  <xsd:schema xmlns:xsd="http://www.w3.org/2001/XMLSchema" xmlns:xs="http://www.w3.org/2001/XMLSchema" xmlns:p="http://schemas.microsoft.com/office/2006/metadata/properties" xmlns:ns2="14788e25-e369-4395-b70b-e7fbbf9681fd" xmlns:ns3="743e4062-d7b4-4a9e-91c6-e2b3b82d56c5" xmlns:ns4="35247582-2491-4d5b-b350-f7f7096cd35c" targetNamespace="http://schemas.microsoft.com/office/2006/metadata/properties" ma:root="true" ma:fieldsID="4032fdc6e059b29f4895a55ff031b783" ns2:_="" ns3:_="" ns4:_="">
    <xsd:import namespace="14788e25-e369-4395-b70b-e7fbbf9681fd"/>
    <xsd:import namespace="743e4062-d7b4-4a9e-91c6-e2b3b82d56c5"/>
    <xsd:import namespace="35247582-2491-4d5b-b350-f7f7096cd35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EventHashCode" minOccurs="0"/>
                <xsd:element ref="ns3:MediaServiceGenerationTime" minOccurs="0"/>
                <xsd:element ref="ns3:MediaServiceOCR"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788e25-e369-4395-b70b-e7fbbf9681f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3e4062-d7b4-4a9e-91c6-e2b3b82d56c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47577d8-24a3-4dff-89ce-d7e3dc708ef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247582-2491-4d5b-b350-f7f7096cd35c"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8c57c34a-e3c8-4315-9d25-d8b77c4e84bb}" ma:internalName="TaxCatchAll" ma:showField="CatchAllData" ma:web="35247582-2491-4d5b-b350-f7f7096cd35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14788e25-e369-4395-b70b-e7fbbf9681fd">
      <UserInfo>
        <DisplayName>Janell Lewis</DisplayName>
        <AccountId>1543</AccountId>
        <AccountType/>
      </UserInfo>
      <UserInfo>
        <DisplayName>Jeannie Allen</DisplayName>
        <AccountId>684</AccountId>
        <AccountType/>
      </UserInfo>
      <UserInfo>
        <DisplayName>Bob Wright</DisplayName>
        <AccountId>1233</AccountId>
        <AccountType/>
      </UserInfo>
      <UserInfo>
        <DisplayName>Kaitlynn Moloney</DisplayName>
        <AccountId>2371</AccountId>
        <AccountType/>
      </UserInfo>
      <UserInfo>
        <DisplayName>Judiann Smith</DisplayName>
        <AccountId>23</AccountId>
        <AccountType/>
      </UserInfo>
    </SharedWithUsers>
    <lcf76f155ced4ddcb4097134ff3c332f xmlns="743e4062-d7b4-4a9e-91c6-e2b3b82d56c5">
      <Terms xmlns="http://schemas.microsoft.com/office/infopath/2007/PartnerControls"/>
    </lcf76f155ced4ddcb4097134ff3c332f>
    <TaxCatchAll xmlns="35247582-2491-4d5b-b350-f7f7096cd35c" xsi:nil="true"/>
  </documentManagement>
</p:properties>
</file>

<file path=customXml/itemProps1.xml><?xml version="1.0" encoding="utf-8"?>
<ds:datastoreItem xmlns:ds="http://schemas.openxmlformats.org/officeDocument/2006/customXml" ds:itemID="{2E491D1D-FC5A-4F64-BAB0-1899EEB0566A}">
  <ds:schemaRefs>
    <ds:schemaRef ds:uri="14788e25-e369-4395-b70b-e7fbbf9681fd"/>
    <ds:schemaRef ds:uri="35247582-2491-4d5b-b350-f7f7096cd35c"/>
    <ds:schemaRef ds:uri="743e4062-d7b4-4a9e-91c6-e2b3b82d56c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3C094EB-403E-4560-9BA0-228BF4EFC8ED}">
  <ds:schemaRefs>
    <ds:schemaRef ds:uri="http://schemas.microsoft.com/sharepoint/v3/contenttype/forms"/>
  </ds:schemaRefs>
</ds:datastoreItem>
</file>

<file path=customXml/itemProps3.xml><?xml version="1.0" encoding="utf-8"?>
<ds:datastoreItem xmlns:ds="http://schemas.openxmlformats.org/officeDocument/2006/customXml" ds:itemID="{B7A583B8-3F0D-45D2-9F81-B896C8AED1B4}">
  <ds:schemaRefs>
    <ds:schemaRef ds:uri="http://purl.org/dc/dcmitype/"/>
    <ds:schemaRef ds:uri="http://purl.org/dc/terms/"/>
    <ds:schemaRef ds:uri="http://schemas.microsoft.com/office/2006/metadata/properties"/>
    <ds:schemaRef ds:uri="35247582-2491-4d5b-b350-f7f7096cd35c"/>
    <ds:schemaRef ds:uri="http://purl.org/dc/elements/1.1/"/>
    <ds:schemaRef ds:uri="http://www.w3.org/XML/1998/namespace"/>
    <ds:schemaRef ds:uri="http://schemas.openxmlformats.org/package/2006/metadata/core-properties"/>
    <ds:schemaRef ds:uri="http://schemas.microsoft.com/office/2006/documentManagement/types"/>
    <ds:schemaRef ds:uri="14788e25-e369-4395-b70b-e7fbbf9681fd"/>
    <ds:schemaRef ds:uri="http://schemas.microsoft.com/office/infopath/2007/PartnerControls"/>
    <ds:schemaRef ds:uri="743e4062-d7b4-4a9e-91c6-e2b3b82d56c5"/>
  </ds:schemaRefs>
</ds:datastoreItem>
</file>

<file path=docProps/app.xml><?xml version="1.0" encoding="utf-8"?>
<Properties xmlns="http://schemas.openxmlformats.org/officeDocument/2006/extended-properties" xmlns:vt="http://schemas.openxmlformats.org/officeDocument/2006/docPropsVTypes">
  <TotalTime>337</TotalTime>
  <Words>907</Words>
  <Application>Microsoft Office PowerPoint</Application>
  <PresentationFormat>Widescreen</PresentationFormat>
  <Paragraphs>106</Paragraphs>
  <Slides>28</Slides>
  <Notes>5</Notes>
  <HiddenSlides>0</HiddenSlides>
  <MMClips>2</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Calibri</vt:lpstr>
      <vt:lpstr>Calibri Light</vt:lpstr>
      <vt:lpstr>Courier New</vt:lpstr>
      <vt:lpstr>Noto Sans</vt:lpstr>
      <vt:lpstr>Open Sans</vt:lpstr>
      <vt:lpstr>Retrospect</vt:lpstr>
      <vt:lpstr>Hanley_no line</vt:lpstr>
      <vt:lpstr>Ageism in Primary Care</vt:lpstr>
      <vt:lpstr>PowerPoint Presentation</vt:lpstr>
      <vt:lpstr>AGEISM</vt:lpstr>
      <vt:lpstr>PowerPoint Presentation</vt:lpstr>
      <vt:lpstr>AGEISM</vt:lpstr>
      <vt:lpstr>PowerPoint Presentation</vt:lpstr>
      <vt:lpstr>AGEISM</vt:lpstr>
      <vt:lpstr>PowerPoint Presentation</vt:lpstr>
      <vt:lpstr>AGEISM</vt:lpstr>
      <vt:lpstr>PowerPoint Presentation</vt:lpstr>
      <vt:lpstr>AGEISM</vt:lpstr>
      <vt:lpstr>PowerPoint Presentation</vt:lpstr>
      <vt:lpstr>AGEISM</vt:lpstr>
      <vt:lpstr>PowerPoint Presentation</vt:lpstr>
      <vt:lpstr>AGEISM</vt:lpstr>
      <vt:lpstr>PowerPoint Presentation</vt:lpstr>
      <vt:lpstr>AGEISM</vt:lpstr>
      <vt:lpstr>PowerPoint Presentation</vt:lpstr>
      <vt:lpstr>AGEISM</vt:lpstr>
      <vt:lpstr>Ageism Testimonial Video</vt:lpstr>
      <vt:lpstr>Spotlight on the Issue</vt:lpstr>
      <vt:lpstr>What Does Ageism Look Like in Primary Care?</vt:lpstr>
      <vt:lpstr>Strategies to Combat Ageism</vt:lpstr>
      <vt:lpstr>Our Approach </vt:lpstr>
      <vt:lpstr>PowerPoint Presentation</vt:lpstr>
      <vt:lpstr>PowerPoint Presentation</vt:lpstr>
      <vt:lpstr>PowerPoint Presentation</vt:lpstr>
      <vt:lpstr>Thank You to Our Partners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Tuesday, August 25th, 2020:  4:30-5:30pm Wednesday,  September 2, 2020:  Noon-1:00pm  ZOOM Participant Code (PMI)  Join from PC, Mac, Linux, iOS or Android: https://zoom.us/j/9756185852 Or iPhone one-tap:     US: +16468769923,,9756185852#  or +16699006833,,9756185852#  Or Telephone:  Dial (for higher quality, dial a number based on your current location):          US: +1 646 876 9923  or +1 669 900 6833  or +1 408 740 3766  Meeting ID: 975 618 5852</dc:title>
  <dc:creator>Judiann Smith</dc:creator>
  <cp:lastModifiedBy>Janell Lewis</cp:lastModifiedBy>
  <cp:revision>224</cp:revision>
  <cp:lastPrinted>2023-08-29T11:26:44Z</cp:lastPrinted>
  <dcterms:created xsi:type="dcterms:W3CDTF">2021-08-19T23:45:13Z</dcterms:created>
  <dcterms:modified xsi:type="dcterms:W3CDTF">2024-04-01T21:38:31Z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0x0101003C61655BB868FA4E9D527B05A04F91CE</vt:lpwstr>
  </property>
  <property fmtid="{D5CDD505-2E9C-101B-9397-08002B2CF9AE}" pid="3" name="MediaServiceImageTags">
    <vt:lpwstr/>
  </property>
</Properties>
</file>