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Lst>
  <p:notesMasterIdLst>
    <p:notesMasterId r:id="rId25"/>
  </p:notesMasterIdLst>
  <p:handoutMasterIdLst>
    <p:handoutMasterId r:id="rId26"/>
  </p:handoutMasterIdLst>
  <p:sldIdLst>
    <p:sldId id="265" r:id="rId5"/>
    <p:sldId id="273" r:id="rId6"/>
    <p:sldId id="274" r:id="rId7"/>
    <p:sldId id="298" r:id="rId8"/>
    <p:sldId id="258" r:id="rId9"/>
    <p:sldId id="286" r:id="rId10"/>
    <p:sldId id="294" r:id="rId11"/>
    <p:sldId id="292" r:id="rId12"/>
    <p:sldId id="279" r:id="rId13"/>
    <p:sldId id="261" r:id="rId14"/>
    <p:sldId id="288" r:id="rId15"/>
    <p:sldId id="287" r:id="rId16"/>
    <p:sldId id="289" r:id="rId17"/>
    <p:sldId id="282" r:id="rId18"/>
    <p:sldId id="284" r:id="rId19"/>
    <p:sldId id="290" r:id="rId20"/>
    <p:sldId id="291" r:id="rId21"/>
    <p:sldId id="296" r:id="rId22"/>
    <p:sldId id="285" r:id="rId23"/>
    <p:sldId id="29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9EE622-9697-43AC-B342-5CEAAC6A91FA}" v="923" dt="2024-03-29T18:19:25.040"/>
  </p1510:revLst>
</p1510:revInfo>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422" autoAdjust="0"/>
  </p:normalViewPr>
  <p:slideViewPr>
    <p:cSldViewPr snapToGrid="0">
      <p:cViewPr varScale="1">
        <p:scale>
          <a:sx n="101" d="100"/>
          <a:sy n="101" d="100"/>
        </p:scale>
        <p:origin x="954" y="108"/>
      </p:cViewPr>
      <p:guideLst>
        <p:guide pos="3840"/>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baseline="0">
                <a:solidFill>
                  <a:schemeClr val="tx1"/>
                </a:solidFill>
                <a:latin typeface="+mn-lt"/>
                <a:ea typeface="+mn-ea"/>
                <a:cs typeface="+mn-cs"/>
              </a:defRPr>
            </a:pPr>
            <a:r>
              <a:rPr lang="en-US" sz="1600" b="1" i="0" u="none" strike="noStrike" baseline="0">
                <a:solidFill>
                  <a:schemeClr val="tx1"/>
                </a:solidFill>
                <a:latin typeface="Calibri" panose="020F0502020204030204"/>
              </a:rPr>
              <a:t>Ageism Awarness Scores</a:t>
            </a:r>
          </a:p>
        </c:rich>
      </c:tx>
      <c:layout>
        <c:manualLayout>
          <c:xMode val="edge"/>
          <c:yMode val="edge"/>
          <c:x val="0.26180555555555557"/>
          <c:y val="3.2407407407407406E-2"/>
        </c:manualLayout>
      </c:layout>
      <c:overlay val="0"/>
      <c:spPr>
        <a:noFill/>
        <a:ln>
          <a:noFill/>
        </a:ln>
        <a:effectLst/>
      </c:spPr>
      <c:txPr>
        <a:bodyPr rot="0" spcFirstLastPara="1" vertOverflow="ellipsis" vert="horz" wrap="square" anchor="ctr" anchorCtr="1"/>
        <a:lstStyle/>
        <a:p>
          <a:pPr>
            <a:defRPr sz="1600" b="1" i="0" u="none" strike="noStrike"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circle"/>
            <c:size val="5"/>
            <c:spPr>
              <a:solidFill>
                <a:schemeClr val="accent2">
                  <a:lumMod val="75000"/>
                </a:schemeClr>
              </a:solidFill>
              <a:ln w="9525">
                <a:solidFill>
                  <a:schemeClr val="lt1"/>
                </a:solidFill>
              </a:ln>
              <a:effectLst/>
            </c:spPr>
          </c:marker>
          <c:dPt>
            <c:idx val="0"/>
            <c:marker>
              <c:symbol val="circle"/>
              <c:size val="5"/>
              <c:spPr>
                <a:solidFill>
                  <a:schemeClr val="accent2">
                    <a:lumMod val="75000"/>
                  </a:schemeClr>
                </a:solidFill>
                <a:ln w="9525">
                  <a:solidFill>
                    <a:schemeClr val="lt1"/>
                  </a:solidFill>
                </a:ln>
                <a:effectLst/>
              </c:spPr>
            </c:marker>
            <c:bubble3D val="0"/>
            <c:spPr>
              <a:ln w="28575" cap="rnd">
                <a:solidFill>
                  <a:schemeClr val="accent1"/>
                </a:solidFill>
                <a:round/>
              </a:ln>
              <a:effectLst/>
            </c:spPr>
            <c:extLst>
              <c:ext xmlns:c16="http://schemas.microsoft.com/office/drawing/2014/chart" uri="{C3380CC4-5D6E-409C-BE32-E72D297353CC}">
                <c16:uniqueId val="{00000001-4203-421D-996A-B6BEBF684E6F}"/>
              </c:ext>
            </c:extLst>
          </c:dPt>
          <c:dPt>
            <c:idx val="1"/>
            <c:marker>
              <c:symbol val="circle"/>
              <c:size val="5"/>
              <c:spPr>
                <a:solidFill>
                  <a:schemeClr val="accent2">
                    <a:lumMod val="75000"/>
                  </a:schemeClr>
                </a:solidFill>
                <a:ln w="9525">
                  <a:solidFill>
                    <a:schemeClr val="lt1"/>
                  </a:solidFill>
                </a:ln>
                <a:effectLst/>
              </c:spPr>
            </c:marker>
            <c:bubble3D val="0"/>
            <c:spPr>
              <a:ln w="28575" cap="rnd">
                <a:solidFill>
                  <a:schemeClr val="accent1"/>
                </a:solidFill>
                <a:round/>
              </a:ln>
              <a:effectLst/>
            </c:spPr>
            <c:extLst>
              <c:ext xmlns:c16="http://schemas.microsoft.com/office/drawing/2014/chart" uri="{C3380CC4-5D6E-409C-BE32-E72D297353CC}">
                <c16:uniqueId val="{00000003-4203-421D-996A-B6BEBF684E6F}"/>
              </c:ext>
            </c:extLst>
          </c:dPt>
          <c:dPt>
            <c:idx val="2"/>
            <c:marker>
              <c:symbol val="circle"/>
              <c:size val="5"/>
              <c:spPr>
                <a:solidFill>
                  <a:schemeClr val="accent2">
                    <a:lumMod val="75000"/>
                  </a:schemeClr>
                </a:solidFill>
                <a:ln w="9525">
                  <a:solidFill>
                    <a:schemeClr val="lt1"/>
                  </a:solidFill>
                </a:ln>
                <a:effectLst/>
              </c:spPr>
            </c:marker>
            <c:bubble3D val="0"/>
            <c:spPr>
              <a:ln w="28575" cap="rnd">
                <a:solidFill>
                  <a:schemeClr val="accent1"/>
                </a:solidFill>
                <a:round/>
              </a:ln>
              <a:effectLst/>
            </c:spPr>
            <c:extLst>
              <c:ext xmlns:c16="http://schemas.microsoft.com/office/drawing/2014/chart" uri="{C3380CC4-5D6E-409C-BE32-E72D297353CC}">
                <c16:uniqueId val="{00000005-4203-421D-996A-B6BEBF684E6F}"/>
              </c:ext>
            </c:extLst>
          </c:dPt>
          <c:dPt>
            <c:idx val="3"/>
            <c:marker>
              <c:symbol val="circle"/>
              <c:size val="5"/>
              <c:spPr>
                <a:solidFill>
                  <a:schemeClr val="accent2">
                    <a:lumMod val="75000"/>
                  </a:schemeClr>
                </a:solidFill>
                <a:ln w="9525">
                  <a:solidFill>
                    <a:schemeClr val="lt1"/>
                  </a:solidFill>
                </a:ln>
                <a:effectLst/>
              </c:spPr>
            </c:marker>
            <c:bubble3D val="0"/>
            <c:spPr>
              <a:ln w="28575" cap="rnd">
                <a:solidFill>
                  <a:schemeClr val="accent1"/>
                </a:solidFill>
                <a:round/>
              </a:ln>
              <a:effectLst/>
            </c:spPr>
            <c:extLst>
              <c:ext xmlns:c16="http://schemas.microsoft.com/office/drawing/2014/chart" uri="{C3380CC4-5D6E-409C-BE32-E72D297353CC}">
                <c16:uniqueId val="{00000007-4203-421D-996A-B6BEBF684E6F}"/>
              </c:ext>
            </c:extLst>
          </c:dPt>
          <c:dLbls>
            <c:dLbl>
              <c:idx val="0"/>
              <c:layout>
                <c:manualLayout>
                  <c:x val="-8.3333333333333332E-3"/>
                  <c:y val="-3.2407407407407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203-421D-996A-B6BEBF684E6F}"/>
                </c:ext>
              </c:extLst>
            </c:dLbl>
            <c:dLbl>
              <c:idx val="1"/>
              <c:layout>
                <c:manualLayout>
                  <c:x val="-1.1111111111111112E-2"/>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203-421D-996A-B6BEBF684E6F}"/>
                </c:ext>
              </c:extLst>
            </c:dLbl>
            <c:dLbl>
              <c:idx val="2"/>
              <c:layout>
                <c:manualLayout>
                  <c:x val="-4.4444444444444446E-2"/>
                  <c:y val="-5.5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203-421D-996A-B6BEBF684E6F}"/>
                </c:ext>
              </c:extLst>
            </c:dLbl>
            <c:dLbl>
              <c:idx val="3"/>
              <c:layout>
                <c:manualLayout>
                  <c:x val="-5.5555555555555558E-3"/>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203-421D-996A-B6BEBF684E6F}"/>
                </c:ext>
              </c:extLst>
            </c:dLbl>
            <c:dLbl>
              <c:idx val="4"/>
              <c:layout>
                <c:manualLayout>
                  <c:x val="-5.5555555555554534E-3"/>
                  <c:y val="-2.3148148148148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203-421D-996A-B6BEBF684E6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'[Hanely Scores for PP.xlsx]Sheet1'!$B$8:$F$8</c:f>
              <c:numCache>
                <c:formatCode>General</c:formatCode>
                <c:ptCount val="5"/>
                <c:pt idx="0">
                  <c:v>40</c:v>
                </c:pt>
                <c:pt idx="1">
                  <c:v>11</c:v>
                </c:pt>
                <c:pt idx="2">
                  <c:v>18</c:v>
                </c:pt>
                <c:pt idx="3">
                  <c:v>11</c:v>
                </c:pt>
                <c:pt idx="4">
                  <c:v>16</c:v>
                </c:pt>
              </c:numCache>
            </c:numRef>
          </c:val>
          <c:smooth val="0"/>
          <c:extLst>
            <c:ext xmlns:c16="http://schemas.microsoft.com/office/drawing/2014/chart" uri="{C3380CC4-5D6E-409C-BE32-E72D297353CC}">
              <c16:uniqueId val="{00000009-4203-421D-996A-B6BEBF684E6F}"/>
            </c:ext>
          </c:extLst>
        </c:ser>
        <c:dLbls>
          <c:showLegendKey val="0"/>
          <c:showVal val="0"/>
          <c:showCatName val="0"/>
          <c:showSerName val="0"/>
          <c:showPercent val="0"/>
          <c:showBubbleSize val="0"/>
        </c:dLbls>
        <c:marker val="1"/>
        <c:smooth val="0"/>
        <c:axId val="1178312864"/>
        <c:axId val="836101808"/>
      </c:lineChart>
      <c:catAx>
        <c:axId val="1178312864"/>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crossAx val="836101808"/>
        <c:crosses val="autoZero"/>
        <c:auto val="1"/>
        <c:lblAlgn val="ctr"/>
        <c:lblOffset val="100"/>
        <c:noMultiLvlLbl val="0"/>
      </c:catAx>
      <c:valAx>
        <c:axId val="836101808"/>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crossAx val="1178312864"/>
        <c:crosses val="autoZero"/>
        <c:crossBetween val="between"/>
      </c:valAx>
      <c:spPr>
        <a:solidFill>
          <a:schemeClr val="accent6">
            <a:lumMod val="20000"/>
            <a:lumOff val="80000"/>
          </a:schemeClr>
        </a:solidFill>
        <a:ln>
          <a:solidFill>
            <a:schemeClr val="tx1">
              <a:lumMod val="35000"/>
              <a:lumOff val="65000"/>
            </a:schemeClr>
          </a:solidFill>
          <a:prstDash val="sysDash"/>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6/12/2024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6/12/2024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Results page: https://www.mentimeter.com/app/presentation/al53qg7i8oeein1jdafxq4sz4fuuyrz9</a:t>
            </a:r>
          </a:p>
        </p:txBody>
      </p:sp>
      <p:sp>
        <p:nvSpPr>
          <p:cNvPr id="4" name="Slide Number Placeholder 3"/>
          <p:cNvSpPr>
            <a:spLocks noGrp="1"/>
          </p:cNvSpPr>
          <p:nvPr>
            <p:ph type="sldNum" sz="quarter" idx="5"/>
          </p:nvPr>
        </p:nvSpPr>
        <p:spPr/>
        <p:txBody>
          <a:bodyPr/>
          <a:lstStyle/>
          <a:p>
            <a:fld id="{7FB667E1-E601-4AAF-B95C-B25720D70A60}" type="slidenum">
              <a:rPr lang="en-US" smtClean="0"/>
              <a:t>4</a:t>
            </a:fld>
            <a:endParaRPr lang="en-US"/>
          </a:p>
        </p:txBody>
      </p:sp>
    </p:spTree>
    <p:extLst>
      <p:ext uri="{BB962C8B-B14F-4D97-AF65-F5344CB8AC3E}">
        <p14:creationId xmlns:p14="http://schemas.microsoft.com/office/powerpoint/2010/main" val="1723818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 page: https://www.mentimeter.com/app/presentation/alb9e1csnvb1b9t4or4qi2sv35ro51wf</a:t>
            </a:r>
          </a:p>
        </p:txBody>
      </p:sp>
      <p:sp>
        <p:nvSpPr>
          <p:cNvPr id="4" name="Slide Number Placeholder 3"/>
          <p:cNvSpPr>
            <a:spLocks noGrp="1"/>
          </p:cNvSpPr>
          <p:nvPr>
            <p:ph type="sldNum" sz="quarter" idx="5"/>
          </p:nvPr>
        </p:nvSpPr>
        <p:spPr/>
        <p:txBody>
          <a:bodyPr/>
          <a:lstStyle/>
          <a:p>
            <a:fld id="{7FB667E1-E601-4AAF-B95C-B25720D70A60}" type="slidenum">
              <a:rPr lang="en-US" smtClean="0"/>
              <a:t>10</a:t>
            </a:fld>
            <a:endParaRPr lang="en-US"/>
          </a:p>
        </p:txBody>
      </p:sp>
    </p:spTree>
    <p:extLst>
      <p:ext uri="{BB962C8B-B14F-4D97-AF65-F5344CB8AC3E}">
        <p14:creationId xmlns:p14="http://schemas.microsoft.com/office/powerpoint/2010/main" val="346636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that this is just the beginning step of a toolkit. What would be great is if there was more time that could be dedicated to compiling all the resources by topic so that we could provide organizations with 1 assessment and 1 resource that contains the actionable steps they need to take. </a:t>
            </a:r>
          </a:p>
        </p:txBody>
      </p:sp>
      <p:sp>
        <p:nvSpPr>
          <p:cNvPr id="4" name="Slide Number Placeholder 3"/>
          <p:cNvSpPr>
            <a:spLocks noGrp="1"/>
          </p:cNvSpPr>
          <p:nvPr>
            <p:ph type="sldNum" sz="quarter" idx="5"/>
          </p:nvPr>
        </p:nvSpPr>
        <p:spPr/>
        <p:txBody>
          <a:bodyPr/>
          <a:lstStyle/>
          <a:p>
            <a:fld id="{7FB667E1-E601-4AAF-B95C-B25720D70A60}" type="slidenum">
              <a:rPr lang="en-US" smtClean="0"/>
              <a:t>13</a:t>
            </a:fld>
            <a:endParaRPr lang="en-US"/>
          </a:p>
        </p:txBody>
      </p:sp>
    </p:spTree>
    <p:extLst>
      <p:ext uri="{BB962C8B-B14F-4D97-AF65-F5344CB8AC3E}">
        <p14:creationId xmlns:p14="http://schemas.microsoft.com/office/powerpoint/2010/main" val="3964210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20</a:t>
            </a:fld>
            <a:endParaRPr lang="en-US"/>
          </a:p>
        </p:txBody>
      </p:sp>
    </p:spTree>
    <p:extLst>
      <p:ext uri="{BB962C8B-B14F-4D97-AF65-F5344CB8AC3E}">
        <p14:creationId xmlns:p14="http://schemas.microsoft.com/office/powerpoint/2010/main" val="2065613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6498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3180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95528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96173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46222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69036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6/12/2024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2263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6/12/2024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90894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7153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51544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12518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20049788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entimeter.com/app/presentation/alb9e1csnvb1b9t4or4qi2sv35ro51wf"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hyperlink" Target="https://www.maine.gov/labor/olderadultresources/" TargetMode="External"/><Relationship Id="rId13" Type="http://schemas.openxmlformats.org/officeDocument/2006/relationships/hyperlink" Target="https://hbr.org/2022/12/7-principles-to-attract-and-retain-older-frontline-workers" TargetMode="External"/><Relationship Id="rId3" Type="http://schemas.openxmlformats.org/officeDocument/2006/relationships/hyperlink" Target="http://virgo.bc.edu/employerbenchmarking/" TargetMode="External"/><Relationship Id="rId7" Type="http://schemas.openxmlformats.org/officeDocument/2006/relationships/hyperlink" Target="https://www.aarp.org/work/employers/" TargetMode="External"/><Relationship Id="rId12" Type="http://schemas.openxmlformats.org/officeDocument/2006/relationships/hyperlink" Target="https://asaging.org/age-inclusive-employers"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mainecouncilonaging.org/" TargetMode="External"/><Relationship Id="rId11" Type="http://schemas.openxmlformats.org/officeDocument/2006/relationships/hyperlink" Target="https://www.aarp.org/work/employer-pledge-companies/" TargetMode="External"/><Relationship Id="rId5" Type="http://schemas.openxmlformats.org/officeDocument/2006/relationships/hyperlink" Target="https://www.wisconsinjobcenter.org/ow/ow_er_assessment.pdf" TargetMode="External"/><Relationship Id="rId15" Type="http://schemas.openxmlformats.org/officeDocument/2006/relationships/hyperlink" Target="https://generations.asaging.org/retraining-reintegrating-and-recruiting-elders" TargetMode="External"/><Relationship Id="rId10" Type="http://schemas.openxmlformats.org/officeDocument/2006/relationships/hyperlink" Target="https://mainecouncilonaging.org/wp-content/uploads/2016/05/WorkforceEmploymentGroupBusCase-for-Recruiting-and-Retaining-Older-Workers.pdf" TargetMode="External"/><Relationship Id="rId4" Type="http://schemas.openxmlformats.org/officeDocument/2006/relationships/hyperlink" Target="https://www.canada.ca/content/dam/esdc-edsc/documents/corporate/seniors/forum/tool.pdf" TargetMode="External"/><Relationship Id="rId9" Type="http://schemas.openxmlformats.org/officeDocument/2006/relationships/hyperlink" Target="https://ageing-better.org.uk/good-recruitment-older-workers-a-guide-for-employers-online" TargetMode="External"/><Relationship Id="rId14" Type="http://schemas.openxmlformats.org/officeDocument/2006/relationships/hyperlink" Target="https://www.aarp.org/aarp-foundation/our-work/income/scsep/hire-an-older-worker.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inmyownterms.com/" TargetMode="External"/><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mentimeter.com/app/presentation/al53qg7i8oeein1jdafxq4sz4fuuyrz9"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1F9866A9-B167-4D75-8F7F-360025AD6B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28" name="Color">
              <a:extLst>
                <a:ext uri="{FF2B5EF4-FFF2-40B4-BE49-F238E27FC236}">
                  <a16:creationId xmlns:a16="http://schemas.microsoft.com/office/drawing/2014/main" id="{C2DD07C1-6CFB-48E5-AD0E-AC091042B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lor">
              <a:extLst>
                <a:ext uri="{FF2B5EF4-FFF2-40B4-BE49-F238E27FC236}">
                  <a16:creationId xmlns:a16="http://schemas.microsoft.com/office/drawing/2014/main" id="{F9A8FC0F-BD29-4D9A-ABF1-D75E3A269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2" name="Freeform: Shape 31">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33">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34">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6" name="Freeform: Shape 35">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7" name="Freeform: Shape 36">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8" name="Freeform: Shape 37">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ctrTitle"/>
          </p:nvPr>
        </p:nvSpPr>
        <p:spPr>
          <a:xfrm>
            <a:off x="789708" y="1014574"/>
            <a:ext cx="6516065" cy="2226769"/>
          </a:xfrm>
        </p:spPr>
        <p:txBody>
          <a:bodyPr anchor="ctr">
            <a:normAutofit/>
          </a:bodyPr>
          <a:lstStyle/>
          <a:p>
            <a:pPr algn="l"/>
            <a:r>
              <a:rPr lang="en-US" sz="4400">
                <a:solidFill>
                  <a:schemeClr val="bg1"/>
                </a:solidFill>
              </a:rPr>
              <a:t>Combating Ageism in the </a:t>
            </a:r>
            <a:br>
              <a:rPr lang="en-US" sz="4400">
                <a:solidFill>
                  <a:schemeClr val="bg1"/>
                </a:solidFill>
              </a:rPr>
            </a:br>
            <a:r>
              <a:rPr lang="en-US" sz="4400">
                <a:solidFill>
                  <a:schemeClr val="bg1"/>
                </a:solidFill>
              </a:rPr>
              <a:t>Health Care Workforce</a:t>
            </a:r>
          </a:p>
        </p:txBody>
      </p:sp>
      <p:sp>
        <p:nvSpPr>
          <p:cNvPr id="4" name="Subtitle 2"/>
          <p:cNvSpPr>
            <a:spLocks noGrp="1"/>
          </p:cNvSpPr>
          <p:nvPr>
            <p:ph type="subTitle" idx="1"/>
          </p:nvPr>
        </p:nvSpPr>
        <p:spPr>
          <a:xfrm>
            <a:off x="789708" y="3640633"/>
            <a:ext cx="5631417" cy="2487212"/>
          </a:xfrm>
        </p:spPr>
        <p:txBody>
          <a:bodyPr anchor="ctr">
            <a:normAutofit/>
          </a:bodyPr>
          <a:lstStyle/>
          <a:p>
            <a:pPr algn="l"/>
            <a:r>
              <a:rPr lang="en-US">
                <a:solidFill>
                  <a:schemeClr val="tx2"/>
                </a:solidFill>
              </a:rPr>
              <a:t>Creating an Age Friendly Workplace</a:t>
            </a:r>
          </a:p>
          <a:p>
            <a:pPr algn="l"/>
            <a:r>
              <a:rPr lang="en-US">
                <a:solidFill>
                  <a:schemeClr val="tx2"/>
                </a:solidFill>
              </a:rPr>
              <a:t>Hanley Leadership Group - XVII</a:t>
            </a:r>
          </a:p>
        </p:txBody>
      </p:sp>
      <p:pic>
        <p:nvPicPr>
          <p:cNvPr id="5" name="Picture 4" descr="Doctor talking with patient">
            <a:extLst>
              <a:ext uri="{FF2B5EF4-FFF2-40B4-BE49-F238E27FC236}">
                <a16:creationId xmlns:a16="http://schemas.microsoft.com/office/drawing/2014/main" id="{06E3DC13-0E19-2D96-259B-15D7011E2E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7818" y="2620884"/>
            <a:ext cx="5236434" cy="3490956"/>
          </a:xfrm>
          <a:prstGeom prst="rect">
            <a:avLst/>
          </a:prstGeom>
        </p:spPr>
      </p:pic>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341120" y="467360"/>
            <a:ext cx="9509760" cy="2327001"/>
          </a:xfrm>
        </p:spPr>
        <p:txBody>
          <a:bodyPr>
            <a:normAutofit fontScale="90000"/>
          </a:bodyPr>
          <a:lstStyle/>
          <a:p>
            <a:r>
              <a:rPr lang="en-US" dirty="0">
                <a:hlinkClick r:id="rId3"/>
              </a:rPr>
              <a:t>Mentimeter</a:t>
            </a:r>
            <a:br>
              <a:rPr lang="en-US" dirty="0"/>
            </a:br>
            <a:br>
              <a:rPr lang="en-US" dirty="0"/>
            </a:br>
            <a:br>
              <a:rPr lang="en-US" dirty="0"/>
            </a:br>
            <a:br>
              <a:rPr lang="en-US" dirty="0"/>
            </a:br>
            <a:endParaRPr lang="en-US" dirty="0"/>
          </a:p>
        </p:txBody>
      </p:sp>
      <p:pic>
        <p:nvPicPr>
          <p:cNvPr id="2" name="Picture 1">
            <a:extLst>
              <a:ext uri="{FF2B5EF4-FFF2-40B4-BE49-F238E27FC236}">
                <a16:creationId xmlns:a16="http://schemas.microsoft.com/office/drawing/2014/main" id="{12C8C1C4-AC83-49F6-EA56-79027093C65B}"/>
              </a:ext>
            </a:extLst>
          </p:cNvPr>
          <p:cNvPicPr>
            <a:picLocks noChangeAspect="1"/>
          </p:cNvPicPr>
          <p:nvPr/>
        </p:nvPicPr>
        <p:blipFill>
          <a:blip r:embed="rId4"/>
          <a:stretch>
            <a:fillRect/>
          </a:stretch>
        </p:blipFill>
        <p:spPr>
          <a:xfrm>
            <a:off x="1132592" y="1101758"/>
            <a:ext cx="10096500" cy="1409700"/>
          </a:xfrm>
          <a:prstGeom prst="rect">
            <a:avLst/>
          </a:prstGeom>
        </p:spPr>
      </p:pic>
      <p:pic>
        <p:nvPicPr>
          <p:cNvPr id="1026" name="Picture 2">
            <a:extLst>
              <a:ext uri="{FF2B5EF4-FFF2-40B4-BE49-F238E27FC236}">
                <a16:creationId xmlns:a16="http://schemas.microsoft.com/office/drawing/2014/main" id="{104BCADF-DADA-D323-5047-64D0FC3A40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6330" y="2676919"/>
            <a:ext cx="3054284" cy="30542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250255A-2F65-7BF9-3C35-D32F0F772815}"/>
              </a:ext>
            </a:extLst>
          </p:cNvPr>
          <p:cNvPicPr>
            <a:picLocks noChangeAspect="1"/>
          </p:cNvPicPr>
          <p:nvPr/>
        </p:nvPicPr>
        <p:blipFill>
          <a:blip r:embed="rId6"/>
          <a:stretch>
            <a:fillRect/>
          </a:stretch>
        </p:blipFill>
        <p:spPr>
          <a:xfrm>
            <a:off x="3487918" y="5896664"/>
            <a:ext cx="4696629" cy="588832"/>
          </a:xfrm>
          <a:prstGeom prst="rect">
            <a:avLst/>
          </a:prstGeom>
        </p:spPr>
      </p:pic>
    </p:spTree>
    <p:extLst>
      <p:ext uri="{BB962C8B-B14F-4D97-AF65-F5344CB8AC3E}">
        <p14:creationId xmlns:p14="http://schemas.microsoft.com/office/powerpoint/2010/main" val="406481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F9CB3-0818-8D50-40BC-2DEB4924170F}"/>
              </a:ext>
            </a:extLst>
          </p:cNvPr>
          <p:cNvSpPr>
            <a:spLocks noGrp="1"/>
          </p:cNvSpPr>
          <p:nvPr>
            <p:ph type="title"/>
          </p:nvPr>
        </p:nvSpPr>
        <p:spPr>
          <a:xfrm>
            <a:off x="1341120" y="467360"/>
            <a:ext cx="9509760" cy="849223"/>
          </a:xfrm>
        </p:spPr>
        <p:txBody>
          <a:bodyPr/>
          <a:lstStyle/>
          <a:p>
            <a:r>
              <a:rPr lang="en-US" dirty="0"/>
              <a:t>What we did...</a:t>
            </a:r>
          </a:p>
        </p:txBody>
      </p:sp>
      <p:sp>
        <p:nvSpPr>
          <p:cNvPr id="4" name="Content Placeholder 3">
            <a:extLst>
              <a:ext uri="{FF2B5EF4-FFF2-40B4-BE49-F238E27FC236}">
                <a16:creationId xmlns:a16="http://schemas.microsoft.com/office/drawing/2014/main" id="{C47BB24A-567E-8B42-E11F-AF54C0D1A51A}"/>
              </a:ext>
            </a:extLst>
          </p:cNvPr>
          <p:cNvSpPr>
            <a:spLocks noGrp="1"/>
          </p:cNvSpPr>
          <p:nvPr>
            <p:ph idx="1"/>
          </p:nvPr>
        </p:nvSpPr>
        <p:spPr>
          <a:xfrm>
            <a:off x="1337189" y="1316584"/>
            <a:ext cx="6689809" cy="4712996"/>
          </a:xfrm>
        </p:spPr>
        <p:txBody>
          <a:bodyPr vert="horz" lIns="91440" tIns="45720" rIns="91440" bIns="45720" rtlCol="0" anchor="t">
            <a:normAutofit/>
          </a:bodyPr>
          <a:lstStyle/>
          <a:p>
            <a:r>
              <a:rPr lang="en-US" b="1" dirty="0"/>
              <a:t>Toolkit development</a:t>
            </a:r>
          </a:p>
          <a:p>
            <a:pPr lvl="1"/>
            <a:r>
              <a:rPr lang="en-US" dirty="0"/>
              <a:t>Toolkit with introductory letter explaining the situation around ageism in Maine's healthcare workforce and offering tools for employers</a:t>
            </a:r>
          </a:p>
          <a:p>
            <a:r>
              <a:rPr lang="en-US" b="1" dirty="0"/>
              <a:t>Toolkit distribution</a:t>
            </a:r>
          </a:p>
          <a:p>
            <a:pPr lvl="1"/>
            <a:r>
              <a:rPr lang="en-US" dirty="0"/>
              <a:t>Sent to hiring managers and human resource departments across the health spectrum </a:t>
            </a:r>
          </a:p>
          <a:p>
            <a:r>
              <a:rPr lang="en-US" b="1" dirty="0"/>
              <a:t>Feedback collection </a:t>
            </a:r>
          </a:p>
          <a:p>
            <a:pPr lvl="1"/>
            <a:r>
              <a:rPr lang="en-US" dirty="0"/>
              <a:t>Asked targeted questions about their experience with the toolkit</a:t>
            </a:r>
          </a:p>
        </p:txBody>
      </p:sp>
      <p:grpSp>
        <p:nvGrpSpPr>
          <p:cNvPr id="3" name="Group 2">
            <a:extLst>
              <a:ext uri="{FF2B5EF4-FFF2-40B4-BE49-F238E27FC236}">
                <a16:creationId xmlns:a16="http://schemas.microsoft.com/office/drawing/2014/main" id="{CBD08D2C-892F-DF96-5E21-C94F02E843E3}"/>
              </a:ext>
            </a:extLst>
          </p:cNvPr>
          <p:cNvGrpSpPr/>
          <p:nvPr/>
        </p:nvGrpSpPr>
        <p:grpSpPr>
          <a:xfrm>
            <a:off x="8026998" y="750163"/>
            <a:ext cx="3803131" cy="5754331"/>
            <a:chOff x="8583689" y="2004892"/>
            <a:chExt cx="3335527" cy="5102984"/>
          </a:xfrm>
        </p:grpSpPr>
        <p:pic>
          <p:nvPicPr>
            <p:cNvPr id="5" name="Graphic 4" descr="Tools with solid fill">
              <a:extLst>
                <a:ext uri="{FF2B5EF4-FFF2-40B4-BE49-F238E27FC236}">
                  <a16:creationId xmlns:a16="http://schemas.microsoft.com/office/drawing/2014/main" id="{956CC920-63DC-3C35-8EEB-CD67F8FBB5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78363" y="3528892"/>
              <a:ext cx="2489626" cy="2502433"/>
            </a:xfrm>
            <a:prstGeom prst="rect">
              <a:avLst/>
            </a:prstGeom>
          </p:spPr>
        </p:pic>
        <p:pic>
          <p:nvPicPr>
            <p:cNvPr id="6" name="Graphic 5" descr="Gears with solid fill">
              <a:extLst>
                <a:ext uri="{FF2B5EF4-FFF2-40B4-BE49-F238E27FC236}">
                  <a16:creationId xmlns:a16="http://schemas.microsoft.com/office/drawing/2014/main" id="{1738B055-CDFD-206A-0691-F12822BE2F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4560000">
              <a:off x="8590092" y="4867982"/>
              <a:ext cx="2233491" cy="2246297"/>
            </a:xfrm>
            <a:prstGeom prst="rect">
              <a:avLst/>
            </a:prstGeom>
          </p:spPr>
        </p:pic>
        <p:pic>
          <p:nvPicPr>
            <p:cNvPr id="7" name="Graphic 6" descr="Single gear with solid fill">
              <a:extLst>
                <a:ext uri="{FF2B5EF4-FFF2-40B4-BE49-F238E27FC236}">
                  <a16:creationId xmlns:a16="http://schemas.microsoft.com/office/drawing/2014/main" id="{79C830D6-7AEC-EDD1-EF2C-B7640A8A74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44850" y="2004892"/>
              <a:ext cx="2374366" cy="2387173"/>
            </a:xfrm>
            <a:prstGeom prst="rect">
              <a:avLst/>
            </a:prstGeom>
          </p:spPr>
        </p:pic>
      </p:grpSp>
    </p:spTree>
    <p:extLst>
      <p:ext uri="{BB962C8B-B14F-4D97-AF65-F5344CB8AC3E}">
        <p14:creationId xmlns:p14="http://schemas.microsoft.com/office/powerpoint/2010/main" val="335615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30C57F-2DFF-1371-B274-E9F6A8D13FAC}"/>
              </a:ext>
            </a:extLst>
          </p:cNvPr>
          <p:cNvPicPr>
            <a:picLocks noGrp="1" noChangeAspect="1"/>
          </p:cNvPicPr>
          <p:nvPr>
            <p:ph sz="half" idx="1"/>
          </p:nvPr>
        </p:nvPicPr>
        <p:blipFill>
          <a:blip r:embed="rId2"/>
          <a:stretch>
            <a:fillRect/>
          </a:stretch>
        </p:blipFill>
        <p:spPr>
          <a:xfrm>
            <a:off x="457200" y="125501"/>
            <a:ext cx="5311301" cy="6606998"/>
          </a:xfrm>
        </p:spPr>
      </p:pic>
      <p:pic>
        <p:nvPicPr>
          <p:cNvPr id="6" name="Picture 5">
            <a:extLst>
              <a:ext uri="{FF2B5EF4-FFF2-40B4-BE49-F238E27FC236}">
                <a16:creationId xmlns:a16="http://schemas.microsoft.com/office/drawing/2014/main" id="{467569E6-760B-FD75-E9E1-DA95DFD8C7FF}"/>
              </a:ext>
            </a:extLst>
          </p:cNvPr>
          <p:cNvPicPr>
            <a:picLocks noChangeAspect="1"/>
          </p:cNvPicPr>
          <p:nvPr/>
        </p:nvPicPr>
        <p:blipFill>
          <a:blip r:embed="rId3"/>
          <a:stretch>
            <a:fillRect/>
          </a:stretch>
        </p:blipFill>
        <p:spPr>
          <a:xfrm>
            <a:off x="5972860" y="125501"/>
            <a:ext cx="5058306" cy="6606885"/>
          </a:xfrm>
          <a:prstGeom prst="rect">
            <a:avLst/>
          </a:prstGeom>
        </p:spPr>
      </p:pic>
    </p:spTree>
    <p:extLst>
      <p:ext uri="{BB962C8B-B14F-4D97-AF65-F5344CB8AC3E}">
        <p14:creationId xmlns:p14="http://schemas.microsoft.com/office/powerpoint/2010/main" val="69948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CA626-EE30-7F2C-458C-A6F71C1D0CA1}"/>
              </a:ext>
            </a:extLst>
          </p:cNvPr>
          <p:cNvSpPr>
            <a:spLocks noGrp="1"/>
          </p:cNvSpPr>
          <p:nvPr>
            <p:ph type="title"/>
          </p:nvPr>
        </p:nvSpPr>
        <p:spPr>
          <a:xfrm>
            <a:off x="1246608" y="154291"/>
            <a:ext cx="9509760" cy="760866"/>
          </a:xfrm>
        </p:spPr>
        <p:txBody>
          <a:bodyPr>
            <a:normAutofit/>
          </a:bodyPr>
          <a:lstStyle/>
          <a:p>
            <a:pPr algn="ctr"/>
            <a:r>
              <a:rPr lang="en-US" dirty="0"/>
              <a:t>Toolkit Contents</a:t>
            </a:r>
          </a:p>
        </p:txBody>
      </p:sp>
      <p:sp>
        <p:nvSpPr>
          <p:cNvPr id="3" name="Content Placeholder 2">
            <a:extLst>
              <a:ext uri="{FF2B5EF4-FFF2-40B4-BE49-F238E27FC236}">
                <a16:creationId xmlns:a16="http://schemas.microsoft.com/office/drawing/2014/main" id="{DBAB3F30-FF6D-904D-94A4-6E3FC34EA08B}"/>
              </a:ext>
            </a:extLst>
          </p:cNvPr>
          <p:cNvSpPr>
            <a:spLocks noGrp="1"/>
          </p:cNvSpPr>
          <p:nvPr>
            <p:ph sz="half" idx="2"/>
          </p:nvPr>
        </p:nvSpPr>
        <p:spPr>
          <a:xfrm>
            <a:off x="756330" y="1051337"/>
            <a:ext cx="5156790" cy="4978242"/>
          </a:xfrm>
        </p:spPr>
        <p:txBody>
          <a:bodyPr vert="horz" lIns="91440" tIns="45720" rIns="91440" bIns="45720" rtlCol="0" anchor="t">
            <a:normAutofit lnSpcReduction="10000"/>
          </a:bodyPr>
          <a:lstStyle/>
          <a:p>
            <a:pPr marL="0" indent="0">
              <a:lnSpc>
                <a:spcPct val="120000"/>
              </a:lnSpc>
              <a:buNone/>
            </a:pPr>
            <a:r>
              <a:rPr lang="en-US" b="1" dirty="0"/>
              <a:t>Assessments:</a:t>
            </a:r>
            <a:endParaRPr lang="en-US" dirty="0"/>
          </a:p>
          <a:p>
            <a:pPr>
              <a:buNone/>
            </a:pPr>
            <a:r>
              <a:rPr lang="en-US" sz="1300" u="sng" dirty="0">
                <a:latin typeface="Calibri"/>
                <a:ea typeface="+mn-lt"/>
                <a:cs typeface="Calibri"/>
                <a:hlinkClick r:id="rId3"/>
              </a:rPr>
              <a:t>The Center on Aging &amp; Work: Workforce Benchmarking Tool</a:t>
            </a:r>
            <a:r>
              <a:rPr lang="en-US" sz="1300" dirty="0">
                <a:latin typeface="Calibri"/>
                <a:ea typeface="+mn-lt"/>
                <a:cs typeface="Calibri"/>
              </a:rPr>
              <a:t>:  Online assessment for organizations that builds a customized toolkit to support hiring experienced workers.</a:t>
            </a:r>
            <a:endParaRPr lang="en-US" sz="1300" dirty="0">
              <a:latin typeface="Calibri"/>
              <a:cs typeface="Calibri"/>
            </a:endParaRPr>
          </a:p>
          <a:p>
            <a:pPr>
              <a:buNone/>
            </a:pPr>
            <a:r>
              <a:rPr lang="en-US" sz="1300" u="sng" dirty="0">
                <a:latin typeface="Calibri"/>
                <a:ea typeface="+mn-lt"/>
                <a:cs typeface="Calibri"/>
                <a:hlinkClick r:id="rId4"/>
              </a:rPr>
              <a:t>Age-friendly Workplaces: A Self-assessment Tool for Employers</a:t>
            </a:r>
            <a:r>
              <a:rPr lang="en-US" sz="1300" dirty="0">
                <a:latin typeface="Calibri"/>
                <a:ea typeface="+mn-lt"/>
                <a:cs typeface="Calibri"/>
              </a:rPr>
              <a:t>: Printable assessment tool to help assess employer readiness to support older workers. </a:t>
            </a:r>
          </a:p>
          <a:p>
            <a:pPr>
              <a:buNone/>
            </a:pPr>
            <a:r>
              <a:rPr lang="en-US" sz="1300" u="sng" dirty="0">
                <a:latin typeface="Calibri"/>
                <a:ea typeface="+mn-lt"/>
                <a:cs typeface="Calibri"/>
                <a:hlinkClick r:id="rId5"/>
              </a:rPr>
              <a:t>Older Worker Friendly Assessment Tool for Employers</a:t>
            </a:r>
            <a:r>
              <a:rPr lang="en-US" sz="1300" dirty="0">
                <a:latin typeface="Calibri"/>
                <a:ea typeface="+mn-lt"/>
                <a:cs typeface="Calibri"/>
              </a:rPr>
              <a:t>: Short printable assessment tool from the Department of Workforce Development from the State of Wisconsin. </a:t>
            </a:r>
            <a:endParaRPr lang="en-US" sz="1300" dirty="0">
              <a:latin typeface="Calibri"/>
              <a:cs typeface="Calibri"/>
            </a:endParaRPr>
          </a:p>
          <a:p>
            <a:pPr marL="0" indent="0">
              <a:buNone/>
            </a:pPr>
            <a:r>
              <a:rPr lang="en-US" b="1" dirty="0"/>
              <a:t>Key places for support addressing agism in the healthcare workforce: </a:t>
            </a:r>
            <a:endParaRPr lang="en-US" dirty="0"/>
          </a:p>
          <a:p>
            <a:pPr>
              <a:buFont typeface="Arial"/>
              <a:buChar char="▪"/>
            </a:pPr>
            <a:r>
              <a:rPr lang="en-US" sz="1400" u="sng" dirty="0">
                <a:latin typeface="Calibri"/>
                <a:cs typeface="Calibri"/>
                <a:hlinkClick r:id="rId6"/>
              </a:rPr>
              <a:t>Maine Council on Aging</a:t>
            </a:r>
            <a:r>
              <a:rPr lang="en-US" sz="1400" dirty="0">
                <a:latin typeface="Calibri"/>
                <a:cs typeface="Calibri"/>
              </a:rPr>
              <a:t> </a:t>
            </a:r>
          </a:p>
          <a:p>
            <a:pPr>
              <a:buFont typeface="Arial"/>
              <a:buChar char="▪"/>
            </a:pPr>
            <a:r>
              <a:rPr lang="en-US" sz="1400" u="sng" dirty="0">
                <a:latin typeface="Calibri"/>
                <a:cs typeface="Calibri"/>
                <a:hlinkClick r:id="rId7"/>
              </a:rPr>
              <a:t>AARP-Employer Resource Center</a:t>
            </a:r>
            <a:endParaRPr lang="en-US" sz="1400" dirty="0">
              <a:latin typeface="Calibri"/>
              <a:cs typeface="Calibri"/>
            </a:endParaRPr>
          </a:p>
          <a:p>
            <a:pPr>
              <a:buFont typeface="Arial"/>
              <a:buChar char="▪"/>
            </a:pPr>
            <a:r>
              <a:rPr lang="en-US" sz="1400" u="sng" dirty="0">
                <a:latin typeface="Calibri"/>
                <a:cs typeface="Calibri"/>
                <a:hlinkClick r:id="rId8"/>
              </a:rPr>
              <a:t>Maine Department of Labor-Workforce Resources for Older Adults</a:t>
            </a:r>
            <a:endParaRPr lang="en-US" sz="1400" dirty="0">
              <a:latin typeface="Calibri"/>
              <a:cs typeface="Calibri"/>
            </a:endParaRPr>
          </a:p>
          <a:p>
            <a:pPr marL="285750" indent="-285750">
              <a:lnSpc>
                <a:spcPct val="70000"/>
              </a:lnSpc>
              <a:buFont typeface="Arial"/>
              <a:buChar char="▪"/>
            </a:pPr>
            <a:endParaRPr lang="en-US" sz="1300" dirty="0">
              <a:solidFill>
                <a:srgbClr val="263050"/>
              </a:solidFill>
            </a:endParaRPr>
          </a:p>
          <a:p>
            <a:pPr indent="0">
              <a:lnSpc>
                <a:spcPct val="120000"/>
              </a:lnSpc>
              <a:buNone/>
            </a:pPr>
            <a:endParaRPr lang="en-US" b="1" dirty="0"/>
          </a:p>
          <a:p>
            <a:pPr indent="0">
              <a:lnSpc>
                <a:spcPct val="120000"/>
              </a:lnSpc>
              <a:buNone/>
            </a:pPr>
            <a:endParaRPr lang="en-US" dirty="0"/>
          </a:p>
          <a:p>
            <a:pPr indent="0">
              <a:lnSpc>
                <a:spcPct val="120000"/>
              </a:lnSpc>
              <a:buNone/>
            </a:pPr>
            <a:endParaRPr lang="en-US" dirty="0"/>
          </a:p>
          <a:p>
            <a:pPr lvl="1" indent="0">
              <a:lnSpc>
                <a:spcPct val="120000"/>
              </a:lnSpc>
              <a:buNone/>
            </a:pPr>
            <a:endParaRPr lang="en-US" dirty="0"/>
          </a:p>
        </p:txBody>
      </p:sp>
      <p:sp>
        <p:nvSpPr>
          <p:cNvPr id="6" name="Content Placeholder 5">
            <a:extLst>
              <a:ext uri="{FF2B5EF4-FFF2-40B4-BE49-F238E27FC236}">
                <a16:creationId xmlns:a16="http://schemas.microsoft.com/office/drawing/2014/main" id="{4E071C18-07CC-F924-ECD4-D77FB28DA73C}"/>
              </a:ext>
            </a:extLst>
          </p:cNvPr>
          <p:cNvSpPr>
            <a:spLocks noGrp="1"/>
          </p:cNvSpPr>
          <p:nvPr>
            <p:ph sz="quarter" idx="4"/>
          </p:nvPr>
        </p:nvSpPr>
        <p:spPr>
          <a:xfrm>
            <a:off x="6367485" y="696918"/>
            <a:ext cx="5316279" cy="5332661"/>
          </a:xfrm>
        </p:spPr>
        <p:txBody>
          <a:bodyPr vert="horz" lIns="91440" tIns="45720" rIns="91440" bIns="45720" rtlCol="0" anchor="t">
            <a:normAutofit lnSpcReduction="10000"/>
          </a:bodyPr>
          <a:lstStyle/>
          <a:p>
            <a:pPr>
              <a:lnSpc>
                <a:spcPct val="70000"/>
              </a:lnSpc>
            </a:pPr>
            <a:endParaRPr lang="en-US" dirty="0"/>
          </a:p>
          <a:p>
            <a:pPr marL="45720" indent="0">
              <a:lnSpc>
                <a:spcPct val="70000"/>
              </a:lnSpc>
              <a:buNone/>
            </a:pPr>
            <a:r>
              <a:rPr lang="en-US" b="1" dirty="0"/>
              <a:t>Existing resources for employers on recruiting/ retaining older workers:</a:t>
            </a:r>
          </a:p>
          <a:p>
            <a:pPr>
              <a:buNone/>
            </a:pPr>
            <a:r>
              <a:rPr lang="en-US" sz="1300" u="sng" dirty="0">
                <a:latin typeface="Calibri"/>
                <a:cs typeface="Calibri"/>
                <a:hlinkClick r:id="rId9"/>
              </a:rPr>
              <a:t>Centre for Ageing Better: Good Recruitment for Older Workers: A Guide for Employers</a:t>
            </a:r>
            <a:endParaRPr lang="en-US" sz="1300" dirty="0">
              <a:latin typeface="Calibri"/>
              <a:cs typeface="Calibri"/>
            </a:endParaRPr>
          </a:p>
          <a:p>
            <a:pPr>
              <a:buNone/>
            </a:pPr>
            <a:r>
              <a:rPr lang="en-US" sz="1300" u="sng" dirty="0">
                <a:latin typeface="Calibri"/>
                <a:cs typeface="Calibri"/>
                <a:hlinkClick r:id="rId10"/>
              </a:rPr>
              <a:t>Workforce &amp; Employment Workgroup of the Maine Aging Initiative-Key Workforce Messages for Employers</a:t>
            </a:r>
            <a:r>
              <a:rPr lang="en-US" sz="1300" dirty="0">
                <a:latin typeface="Calibri"/>
                <a:cs typeface="Calibri"/>
              </a:rPr>
              <a:t> </a:t>
            </a:r>
          </a:p>
          <a:p>
            <a:pPr>
              <a:buNone/>
            </a:pPr>
            <a:r>
              <a:rPr lang="en-US" sz="1300" u="sng" dirty="0">
                <a:latin typeface="Calibri"/>
                <a:cs typeface="Calibri"/>
                <a:hlinkClick r:id="rId11"/>
              </a:rPr>
              <a:t>AARP-Employer Pledge to demonstrate commitment to experience workers</a:t>
            </a:r>
            <a:r>
              <a:rPr lang="en-US" sz="1300" dirty="0">
                <a:latin typeface="Calibri"/>
                <a:cs typeface="Calibri"/>
              </a:rPr>
              <a:t> </a:t>
            </a:r>
          </a:p>
          <a:p>
            <a:pPr>
              <a:buNone/>
            </a:pPr>
            <a:r>
              <a:rPr lang="en-US" sz="1300" u="sng" dirty="0">
                <a:latin typeface="Calibri"/>
                <a:cs typeface="Calibri"/>
                <a:hlinkClick r:id="rId12"/>
              </a:rPr>
              <a:t>American Society on Aging-Age Inclusive Employers</a:t>
            </a:r>
            <a:r>
              <a:rPr lang="en-US" sz="1300" dirty="0">
                <a:latin typeface="Calibri"/>
                <a:cs typeface="Calibri"/>
              </a:rPr>
              <a:t> </a:t>
            </a:r>
          </a:p>
          <a:p>
            <a:pPr>
              <a:buNone/>
            </a:pPr>
            <a:r>
              <a:rPr lang="en-US" sz="1300" u="sng" dirty="0">
                <a:latin typeface="Calibri"/>
                <a:cs typeface="Calibri"/>
                <a:hlinkClick r:id="rId13"/>
              </a:rPr>
              <a:t>7 Principles to Attract and Retain Older Frontline Workers</a:t>
            </a:r>
            <a:r>
              <a:rPr lang="en-US" sz="1300" dirty="0">
                <a:latin typeface="Calibri"/>
                <a:cs typeface="Calibri"/>
              </a:rPr>
              <a:t> </a:t>
            </a:r>
          </a:p>
          <a:p>
            <a:pPr>
              <a:buNone/>
            </a:pPr>
            <a:r>
              <a:rPr lang="en-US" sz="1300" u="sng" dirty="0">
                <a:latin typeface="Calibri"/>
                <a:cs typeface="Calibri"/>
                <a:hlinkClick r:id="rId14"/>
              </a:rPr>
              <a:t>AARP-Hire an Older Worker</a:t>
            </a:r>
            <a:endParaRPr lang="en-US" sz="1300" dirty="0">
              <a:solidFill>
                <a:srgbClr val="000000"/>
              </a:solidFill>
              <a:latin typeface="Times New Roman"/>
              <a:cs typeface="Times New Roman"/>
            </a:endParaRPr>
          </a:p>
          <a:p>
            <a:pPr>
              <a:buNone/>
            </a:pPr>
            <a:r>
              <a:rPr lang="en-US" sz="1300" u="sng" dirty="0">
                <a:latin typeface="Calibri"/>
                <a:cs typeface="Calibri"/>
                <a:hlinkClick r:id="rId15"/>
              </a:rPr>
              <a:t>Generations American Society on Aging- Older Workers Are Employable-Tips for Retaining, Reintegrating, and Recruiting</a:t>
            </a:r>
            <a:r>
              <a:rPr lang="en-US" sz="1300" dirty="0">
                <a:latin typeface="Calibri"/>
                <a:cs typeface="Calibri"/>
              </a:rPr>
              <a:t> </a:t>
            </a:r>
          </a:p>
          <a:p>
            <a:pPr marL="45720" indent="0">
              <a:lnSpc>
                <a:spcPct val="70000"/>
              </a:lnSpc>
              <a:buNone/>
            </a:pPr>
            <a:endParaRPr lang="en-US" dirty="0"/>
          </a:p>
          <a:p>
            <a:endParaRPr lang="en-US" dirty="0"/>
          </a:p>
        </p:txBody>
      </p:sp>
    </p:spTree>
    <p:extLst>
      <p:ext uri="{BB962C8B-B14F-4D97-AF65-F5344CB8AC3E}">
        <p14:creationId xmlns:p14="http://schemas.microsoft.com/office/powerpoint/2010/main" val="272100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F7AFB9A-7364-478C-B48B-8523CDD9AE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16">
            <a:extLst>
              <a:ext uri="{FF2B5EF4-FFF2-40B4-BE49-F238E27FC236}">
                <a16:creationId xmlns:a16="http://schemas.microsoft.com/office/drawing/2014/main" id="{36678033-86B6-40E6-BE90-78D8ED4E3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8">
            <a:extLst>
              <a:ext uri="{FF2B5EF4-FFF2-40B4-BE49-F238E27FC236}">
                <a16:creationId xmlns:a16="http://schemas.microsoft.com/office/drawing/2014/main" id="{D2542E1A-076E-4A34-BB67-2BF961754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C1361AB1-A39C-E892-60CE-B0A13353998F}"/>
              </a:ext>
            </a:extLst>
          </p:cNvPr>
          <p:cNvSpPr>
            <a:spLocks noGrp="1"/>
          </p:cNvSpPr>
          <p:nvPr>
            <p:ph type="title"/>
          </p:nvPr>
        </p:nvSpPr>
        <p:spPr>
          <a:xfrm>
            <a:off x="438913" y="859536"/>
            <a:ext cx="4832802" cy="1243584"/>
          </a:xfrm>
        </p:spPr>
        <p:txBody>
          <a:bodyPr vert="horz" lIns="91440" tIns="45720" rIns="91440" bIns="45720" rtlCol="0" anchor="ctr">
            <a:normAutofit/>
          </a:bodyPr>
          <a:lstStyle/>
          <a:p>
            <a:r>
              <a:rPr lang="en-US" sz="3400"/>
              <a:t>Survey Scores</a:t>
            </a:r>
          </a:p>
        </p:txBody>
      </p:sp>
      <p:sp>
        <p:nvSpPr>
          <p:cNvPr id="21" name="Rectangle 20">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185062"/>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A4E4B5C-043D-572B-BE0E-784558E195A8}"/>
              </a:ext>
            </a:extLst>
          </p:cNvPr>
          <p:cNvSpPr txBox="1"/>
          <p:nvPr/>
        </p:nvSpPr>
        <p:spPr>
          <a:xfrm>
            <a:off x="438912" y="2512612"/>
            <a:ext cx="4832803" cy="117152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lnSpcReduction="10000"/>
          </a:bodyPr>
          <a:lstStyle/>
          <a:p>
            <a:pPr indent="-228600">
              <a:lnSpc>
                <a:spcPct val="90000"/>
              </a:lnSpc>
              <a:spcAft>
                <a:spcPts val="600"/>
              </a:spcAft>
              <a:buFont typeface="Arial" panose="020B0604020202020204" pitchFamily="34" charset="0"/>
              <a:buChar char="•"/>
            </a:pPr>
            <a:r>
              <a:rPr lang="en-US" b="1"/>
              <a:t>We surveyed 5 organizations and found the following: </a:t>
            </a:r>
          </a:p>
          <a:p>
            <a:pPr indent="-228600">
              <a:lnSpc>
                <a:spcPct val="90000"/>
              </a:lnSpc>
              <a:spcAft>
                <a:spcPts val="600"/>
              </a:spcAft>
              <a:buFont typeface="Arial" panose="020B0604020202020204" pitchFamily="34" charset="0"/>
              <a:buChar char="•"/>
            </a:pPr>
            <a:r>
              <a:rPr lang="en-US" b="1"/>
              <a:t>Scores ranged low to high. </a:t>
            </a:r>
          </a:p>
          <a:p>
            <a:pPr indent="-228600">
              <a:lnSpc>
                <a:spcPct val="90000"/>
              </a:lnSpc>
              <a:spcAft>
                <a:spcPts val="600"/>
              </a:spcAft>
              <a:buFont typeface="Arial" panose="020B0604020202020204" pitchFamily="34" charset="0"/>
              <a:buChar char="•"/>
            </a:pPr>
            <a:r>
              <a:rPr lang="en-US" b="1"/>
              <a:t>Average score: 19.2 </a:t>
            </a:r>
            <a:endParaRPr lang="en-US" b="1">
              <a:cs typeface="Calibri"/>
            </a:endParaRPr>
          </a:p>
          <a:p>
            <a:pPr indent="-228600">
              <a:lnSpc>
                <a:spcPct val="90000"/>
              </a:lnSpc>
              <a:spcAft>
                <a:spcPts val="600"/>
              </a:spcAft>
              <a:buFont typeface="Arial" panose="020B0604020202020204" pitchFamily="34" charset="0"/>
              <a:buChar char="•"/>
            </a:pPr>
            <a:endParaRPr lang="en-US"/>
          </a:p>
          <a:p>
            <a:pPr indent="-228600">
              <a:lnSpc>
                <a:spcPct val="90000"/>
              </a:lnSpc>
              <a:spcAft>
                <a:spcPts val="600"/>
              </a:spcAft>
              <a:buFont typeface="Arial" panose="020B0604020202020204" pitchFamily="34" charset="0"/>
              <a:buChar char="•"/>
            </a:pPr>
            <a:endParaRPr lang="en-US"/>
          </a:p>
        </p:txBody>
      </p:sp>
      <p:pic>
        <p:nvPicPr>
          <p:cNvPr id="10" name="Picture 9">
            <a:extLst>
              <a:ext uri="{FF2B5EF4-FFF2-40B4-BE49-F238E27FC236}">
                <a16:creationId xmlns:a16="http://schemas.microsoft.com/office/drawing/2014/main" id="{B77B25E9-D209-9AE3-B5FB-B818EBF3F62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676924" y="492590"/>
            <a:ext cx="5076163" cy="2626914"/>
          </a:xfrm>
          <a:prstGeom prst="rect">
            <a:avLst/>
          </a:prstGeom>
        </p:spPr>
      </p:pic>
      <p:pic>
        <p:nvPicPr>
          <p:cNvPr id="7" name="Content Placeholder 6">
            <a:extLst>
              <a:ext uri="{FF2B5EF4-FFF2-40B4-BE49-F238E27FC236}">
                <a16:creationId xmlns:a16="http://schemas.microsoft.com/office/drawing/2014/main" id="{198786C0-7426-1D50-2AD1-010E58621FD9}"/>
              </a:ext>
            </a:extLst>
          </p:cNvPr>
          <p:cNvPicPr>
            <a:picLocks noGrp="1" noChangeAspect="1"/>
          </p:cNvPicPr>
          <p:nvPr>
            <p:ph idx="1"/>
          </p:nvPr>
        </p:nvPicPr>
        <p:blipFill>
          <a:blip r:embed="rId4"/>
          <a:stretch>
            <a:fillRect/>
          </a:stretch>
        </p:blipFill>
        <p:spPr>
          <a:xfrm>
            <a:off x="6676924" y="3684140"/>
            <a:ext cx="5135719" cy="2232921"/>
          </a:xfrm>
          <a:prstGeom prst="rect">
            <a:avLst/>
          </a:prstGeom>
        </p:spPr>
      </p:pic>
      <p:graphicFrame>
        <p:nvGraphicFramePr>
          <p:cNvPr id="9" name="Chart 8">
            <a:extLst>
              <a:ext uri="{FF2B5EF4-FFF2-40B4-BE49-F238E27FC236}">
                <a16:creationId xmlns:a16="http://schemas.microsoft.com/office/drawing/2014/main" id="{A0083B9B-4BAF-B387-5A33-FE2B6D29ADFC}"/>
              </a:ext>
            </a:extLst>
          </p:cNvPr>
          <p:cNvGraphicFramePr>
            <a:graphicFrameLocks/>
          </p:cNvGraphicFramePr>
          <p:nvPr>
            <p:extLst>
              <p:ext uri="{D42A27DB-BD31-4B8C-83A1-F6EECF244321}">
                <p14:modId xmlns:p14="http://schemas.microsoft.com/office/powerpoint/2010/main" val="2701783902"/>
              </p:ext>
            </p:extLst>
          </p:nvPr>
        </p:nvGraphicFramePr>
        <p:xfrm>
          <a:off x="438911" y="3684140"/>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39522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2BBCB0-7533-33C0-F6BF-A4CB96F4739E}"/>
              </a:ext>
            </a:extLst>
          </p:cNvPr>
          <p:cNvSpPr>
            <a:spLocks noGrp="1"/>
          </p:cNvSpPr>
          <p:nvPr>
            <p:ph type="title"/>
          </p:nvPr>
        </p:nvSpPr>
        <p:spPr/>
        <p:txBody>
          <a:bodyPr vert="horz" lIns="91440" tIns="45720" rIns="91440" bIns="45720" rtlCol="0" anchor="t">
            <a:normAutofit/>
          </a:bodyPr>
          <a:lstStyle/>
          <a:p>
            <a:pPr algn="ctr"/>
            <a:r>
              <a:rPr lang="en-US" sz="4800" b="1" dirty="0"/>
              <a:t>Question #1</a:t>
            </a:r>
            <a:r>
              <a:rPr lang="en-US" dirty="0"/>
              <a:t> </a:t>
            </a:r>
            <a:br>
              <a:rPr lang="en-US" dirty="0">
                <a:latin typeface="Corbel"/>
                <a:cs typeface="Arial"/>
              </a:rPr>
            </a:br>
            <a:r>
              <a:rPr lang="en-US" sz="2400" b="1" i="1" dirty="0">
                <a:solidFill>
                  <a:srgbClr val="000000"/>
                </a:solidFill>
                <a:latin typeface="+mn-lt"/>
                <a:cs typeface="Arial" panose="020B0604020202020204" pitchFamily="34" charset="0"/>
              </a:rPr>
              <a:t>Is your organization actively addressing ageism in the workforce?</a:t>
            </a:r>
            <a:endParaRPr lang="en-US" sz="2000" dirty="0">
              <a:latin typeface="+mn-lt"/>
              <a:cs typeface="Arial" panose="020B0604020202020204" pitchFamily="34" charset="0"/>
            </a:endParaRPr>
          </a:p>
        </p:txBody>
      </p:sp>
      <p:sp>
        <p:nvSpPr>
          <p:cNvPr id="5" name="Oval 4">
            <a:extLst>
              <a:ext uri="{FF2B5EF4-FFF2-40B4-BE49-F238E27FC236}">
                <a16:creationId xmlns:a16="http://schemas.microsoft.com/office/drawing/2014/main" id="{5E1F1425-C6AF-CA19-49A2-61603449DA16}"/>
              </a:ext>
            </a:extLst>
          </p:cNvPr>
          <p:cNvSpPr/>
          <p:nvPr/>
        </p:nvSpPr>
        <p:spPr>
          <a:xfrm>
            <a:off x="449792" y="1587500"/>
            <a:ext cx="4243916" cy="3820582"/>
          </a:xfrm>
          <a:prstGeom prst="ellips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E17F84A-4135-F3A7-DC60-BB38212B3701}"/>
              </a:ext>
            </a:extLst>
          </p:cNvPr>
          <p:cNvSpPr/>
          <p:nvPr/>
        </p:nvSpPr>
        <p:spPr>
          <a:xfrm>
            <a:off x="6623750" y="1587500"/>
            <a:ext cx="5302250" cy="4339166"/>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tx1"/>
                </a:solidFill>
                <a:latin typeface="Calibri"/>
                <a:ea typeface="Calibri"/>
                <a:cs typeface="Calibri"/>
              </a:rPr>
              <a:t>I think that we need to discuss ageism. </a:t>
            </a:r>
            <a:r>
              <a:rPr lang="en-US" dirty="0">
                <a:solidFill>
                  <a:schemeClr val="tx1"/>
                </a:solidFill>
                <a:latin typeface="Calibri"/>
                <a:ea typeface="Calibri"/>
                <a:cs typeface="Calibri"/>
              </a:rPr>
              <a:t> </a:t>
            </a:r>
            <a:r>
              <a:rPr lang="en-US" b="1">
                <a:solidFill>
                  <a:schemeClr val="tx1"/>
                </a:solidFill>
                <a:latin typeface="Calibri"/>
                <a:ea typeface="Calibri"/>
                <a:cs typeface="Calibri"/>
              </a:rPr>
              <a:t>We have people in our staff that could have signs of memory issues, and our other staff treat them horribly.  </a:t>
            </a:r>
            <a:endParaRPr lang="en-US" b="1">
              <a:solidFill>
                <a:schemeClr val="tx1"/>
              </a:solidFill>
              <a:cs typeface="Calibri"/>
            </a:endParaRPr>
          </a:p>
        </p:txBody>
      </p:sp>
      <p:graphicFrame>
        <p:nvGraphicFramePr>
          <p:cNvPr id="9" name="Table 8">
            <a:extLst>
              <a:ext uri="{FF2B5EF4-FFF2-40B4-BE49-F238E27FC236}">
                <a16:creationId xmlns:a16="http://schemas.microsoft.com/office/drawing/2014/main" id="{18C49813-2410-F0A6-DC7F-249D02106FBA}"/>
              </a:ext>
            </a:extLst>
          </p:cNvPr>
          <p:cNvGraphicFramePr>
            <a:graphicFrameLocks noGrp="1"/>
          </p:cNvGraphicFramePr>
          <p:nvPr>
            <p:extLst>
              <p:ext uri="{D42A27DB-BD31-4B8C-83A1-F6EECF244321}">
                <p14:modId xmlns:p14="http://schemas.microsoft.com/office/powerpoint/2010/main" val="1278277782"/>
              </p:ext>
            </p:extLst>
          </p:nvPr>
        </p:nvGraphicFramePr>
        <p:xfrm>
          <a:off x="817562" y="1825896"/>
          <a:ext cx="3508375" cy="2966974"/>
        </p:xfrm>
        <a:graphic>
          <a:graphicData uri="http://schemas.openxmlformats.org/drawingml/2006/table">
            <a:tbl>
              <a:tblPr bandRow="1">
                <a:tableStyleId>{793D81CF-94F2-401A-BA57-92F5A7B2D0C5}</a:tableStyleId>
              </a:tblPr>
              <a:tblGrid>
                <a:gridCol w="3508375">
                  <a:extLst>
                    <a:ext uri="{9D8B030D-6E8A-4147-A177-3AD203B41FA5}">
                      <a16:colId xmlns:a16="http://schemas.microsoft.com/office/drawing/2014/main" val="3465468095"/>
                    </a:ext>
                  </a:extLst>
                </a:gridCol>
              </a:tblGrid>
              <a:tr h="2966974">
                <a:tc>
                  <a:txBody>
                    <a:bodyPr/>
                    <a:lstStyle/>
                    <a:p>
                      <a:pPr algn="ctr" fontAlgn="b"/>
                      <a:r>
                        <a:rPr lang="en-US" sz="1800" b="1">
                          <a:solidFill>
                            <a:schemeClr val="tx1"/>
                          </a:solidFill>
                          <a:effectLst/>
                          <a:latin typeface="+mn-lt"/>
                        </a:rPr>
                        <a:t>As a front-line manager I’m unaware of any efforts to train hiring managers to recognize the value of, and needs of, the aging workforce</a:t>
                      </a:r>
                      <a:r>
                        <a:rPr lang="en-US" sz="1800">
                          <a:solidFill>
                            <a:schemeClr val="tx1"/>
                          </a:solidFill>
                          <a:effectLst/>
                          <a:latin typeface="+mn-lt"/>
                        </a:rPr>
                        <a:t> </a:t>
                      </a:r>
                    </a:p>
                  </a:txBody>
                  <a:tcPr marL="9525" marR="9525" marT="9525" anchor="ctr">
                    <a:lnL>
                      <a:noFill/>
                    </a:lnL>
                    <a:lnR>
                      <a:noFill/>
                    </a:lnR>
                    <a:lnT>
                      <a:noFill/>
                    </a:lnT>
                    <a:lnB>
                      <a:noFill/>
                    </a:lnB>
                    <a:noFill/>
                  </a:tcPr>
                </a:tc>
                <a:extLst>
                  <a:ext uri="{0D108BD9-81ED-4DB2-BD59-A6C34878D82A}">
                    <a16:rowId xmlns:a16="http://schemas.microsoft.com/office/drawing/2014/main" val="297775966"/>
                  </a:ext>
                </a:extLst>
              </a:tr>
            </a:tbl>
          </a:graphicData>
        </a:graphic>
      </p:graphicFrame>
      <p:sp>
        <p:nvSpPr>
          <p:cNvPr id="6" name="Oval 5">
            <a:extLst>
              <a:ext uri="{FF2B5EF4-FFF2-40B4-BE49-F238E27FC236}">
                <a16:creationId xmlns:a16="http://schemas.microsoft.com/office/drawing/2014/main" id="{6251B61F-E35A-8689-2C50-A7CC9F0D28AA}"/>
              </a:ext>
            </a:extLst>
          </p:cNvPr>
          <p:cNvSpPr/>
          <p:nvPr/>
        </p:nvSpPr>
        <p:spPr>
          <a:xfrm>
            <a:off x="3550709" y="1979084"/>
            <a:ext cx="4519083" cy="4508498"/>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a:extLst>
              <a:ext uri="{FF2B5EF4-FFF2-40B4-BE49-F238E27FC236}">
                <a16:creationId xmlns:a16="http://schemas.microsoft.com/office/drawing/2014/main" id="{81BE241C-4FAE-9121-F171-02ECBDDBA470}"/>
              </a:ext>
            </a:extLst>
          </p:cNvPr>
          <p:cNvGraphicFramePr>
            <a:graphicFrameLocks noGrp="1"/>
          </p:cNvGraphicFramePr>
          <p:nvPr>
            <p:extLst>
              <p:ext uri="{D42A27DB-BD31-4B8C-83A1-F6EECF244321}">
                <p14:modId xmlns:p14="http://schemas.microsoft.com/office/powerpoint/2010/main" val="3925960150"/>
              </p:ext>
            </p:extLst>
          </p:nvPr>
        </p:nvGraphicFramePr>
        <p:xfrm>
          <a:off x="4241800" y="2501900"/>
          <a:ext cx="3133717" cy="3085966"/>
        </p:xfrm>
        <a:graphic>
          <a:graphicData uri="http://schemas.openxmlformats.org/drawingml/2006/table">
            <a:tbl>
              <a:tblPr bandRow="1">
                <a:tableStyleId>{793D81CF-94F2-401A-BA57-92F5A7B2D0C5}</a:tableStyleId>
              </a:tblPr>
              <a:tblGrid>
                <a:gridCol w="3133717">
                  <a:extLst>
                    <a:ext uri="{9D8B030D-6E8A-4147-A177-3AD203B41FA5}">
                      <a16:colId xmlns:a16="http://schemas.microsoft.com/office/drawing/2014/main" val="1151629480"/>
                    </a:ext>
                  </a:extLst>
                </a:gridCol>
              </a:tblGrid>
              <a:tr h="3085966">
                <a:tc>
                  <a:txBody>
                    <a:bodyPr/>
                    <a:lstStyle/>
                    <a:p>
                      <a:pPr algn="ctr" fontAlgn="b"/>
                      <a:r>
                        <a:rPr lang="en-US" sz="1800" b="1">
                          <a:effectLst/>
                          <a:latin typeface="+mn-lt"/>
                        </a:rPr>
                        <a:t> Many having impressive longevity with the company.</a:t>
                      </a:r>
                      <a:r>
                        <a:rPr lang="en-US" sz="1800">
                          <a:effectLst/>
                          <a:latin typeface="+mn-lt"/>
                        </a:rPr>
                        <a:t>  </a:t>
                      </a:r>
                      <a:r>
                        <a:rPr lang="en-US" sz="1800" b="1">
                          <a:effectLst/>
                          <a:latin typeface="+mn-lt"/>
                        </a:rPr>
                        <a:t>Benefits that support the aging workforce include, flexible scheduling, remote work, shared work, multiple work options, seasonal work, and support for retirement savings and planning. </a:t>
                      </a:r>
                      <a:r>
                        <a:rPr lang="en-US" sz="1600" b="1">
                          <a:effectLst/>
                          <a:latin typeface="+mn-lt"/>
                        </a:rPr>
                        <a:t> </a:t>
                      </a:r>
                      <a:endParaRPr lang="en-US" b="1">
                        <a:latin typeface="+mn-lt"/>
                      </a:endParaRPr>
                    </a:p>
                  </a:txBody>
                  <a:tcPr marL="9525" marR="9525" marT="9525" anchor="ctr">
                    <a:lnL>
                      <a:noFill/>
                    </a:lnL>
                    <a:lnR>
                      <a:noFill/>
                    </a:lnR>
                    <a:lnT>
                      <a:noFill/>
                    </a:lnT>
                    <a:lnB>
                      <a:noFill/>
                    </a:lnB>
                    <a:noFill/>
                  </a:tcPr>
                </a:tc>
                <a:extLst>
                  <a:ext uri="{0D108BD9-81ED-4DB2-BD59-A6C34878D82A}">
                    <a16:rowId xmlns:a16="http://schemas.microsoft.com/office/drawing/2014/main" val="1477736953"/>
                  </a:ext>
                </a:extLst>
              </a:tr>
            </a:tbl>
          </a:graphicData>
        </a:graphic>
      </p:graphicFrame>
    </p:spTree>
    <p:extLst>
      <p:ext uri="{BB962C8B-B14F-4D97-AF65-F5344CB8AC3E}">
        <p14:creationId xmlns:p14="http://schemas.microsoft.com/office/powerpoint/2010/main" val="405791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p:tgtEl>
                                          <p:spTgt spid="11"/>
                                        </p:tgtEl>
                                        <p:attrNameLst>
                                          <p:attrName>ppt_y</p:attrName>
                                        </p:attrNameLst>
                                      </p:cBhvr>
                                      <p:tavLst>
                                        <p:tav tm="0">
                                          <p:val>
                                            <p:strVal val="#ppt_y+#ppt_h*1.125000"/>
                                          </p:val>
                                        </p:tav>
                                        <p:tav tm="100000">
                                          <p:val>
                                            <p:strVal val="#ppt_y"/>
                                          </p:val>
                                        </p:tav>
                                      </p:tavLst>
                                    </p:anim>
                                    <p:animEffect transition="in" filter="wipe(up)">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t="-17000" b="-17000"/>
          </a:stretch>
        </a:blipFill>
        <a:effectLst/>
      </p:bgPr>
    </p:bg>
    <p:spTree>
      <p:nvGrpSpPr>
        <p:cNvPr id="1" name=""/>
        <p:cNvGrpSpPr/>
        <p:nvPr/>
      </p:nvGrpSpPr>
      <p:grpSpPr>
        <a:xfrm>
          <a:off x="0" y="0"/>
          <a:ext cx="0" cy="0"/>
          <a:chOff x="0" y="0"/>
          <a:chExt cx="0" cy="0"/>
        </a:xfrm>
      </p:grpSpPr>
      <p:sp>
        <p:nvSpPr>
          <p:cNvPr id="5" name="Explosion: 8 Points 4">
            <a:extLst>
              <a:ext uri="{FF2B5EF4-FFF2-40B4-BE49-F238E27FC236}">
                <a16:creationId xmlns:a16="http://schemas.microsoft.com/office/drawing/2014/main" id="{8FB1D363-07A6-C29B-9307-46A2349F7721}"/>
              </a:ext>
            </a:extLst>
          </p:cNvPr>
          <p:cNvSpPr/>
          <p:nvPr/>
        </p:nvSpPr>
        <p:spPr>
          <a:xfrm>
            <a:off x="-87168" y="824922"/>
            <a:ext cx="5186218" cy="4722668"/>
          </a:xfrm>
          <a:prstGeom prst="irregularSeal1">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Calibri"/>
              <a:cs typeface="Calibri"/>
            </a:endParaRPr>
          </a:p>
          <a:p>
            <a:pPr algn="ctr"/>
            <a:r>
              <a:rPr lang="en-US">
                <a:solidFill>
                  <a:srgbClr val="000000"/>
                </a:solidFill>
                <a:latin typeface="Calibri"/>
                <a:cs typeface="Calibri"/>
              </a:rPr>
              <a:t>The toolkit offers an easy and effective way to assess current state of an organization. I would love to know we are focusing on using a toolkit and even more </a:t>
            </a:r>
            <a:endParaRPr lang="en-US"/>
          </a:p>
        </p:txBody>
      </p:sp>
      <p:sp>
        <p:nvSpPr>
          <p:cNvPr id="3" name="Title 2">
            <a:extLst>
              <a:ext uri="{FF2B5EF4-FFF2-40B4-BE49-F238E27FC236}">
                <a16:creationId xmlns:a16="http://schemas.microsoft.com/office/drawing/2014/main" id="{1D2BBCB0-7533-33C0-F6BF-A4CB96F4739E}"/>
              </a:ext>
            </a:extLst>
          </p:cNvPr>
          <p:cNvSpPr>
            <a:spLocks noGrp="1"/>
          </p:cNvSpPr>
          <p:nvPr>
            <p:ph type="title"/>
          </p:nvPr>
        </p:nvSpPr>
        <p:spPr>
          <a:xfrm>
            <a:off x="2820670" y="209127"/>
            <a:ext cx="7084060" cy="1233424"/>
          </a:xfrm>
          <a:solidFill>
            <a:schemeClr val="bg2"/>
          </a:solidFill>
        </p:spPr>
        <p:txBody>
          <a:bodyPr vert="horz" lIns="91440" tIns="45720" rIns="91440" bIns="45720" rtlCol="0" anchor="t">
            <a:normAutofit/>
          </a:bodyPr>
          <a:lstStyle/>
          <a:p>
            <a:pPr algn="ctr"/>
            <a:r>
              <a:rPr lang="en-US" sz="4800"/>
              <a:t>Question #2</a:t>
            </a:r>
            <a:r>
              <a:rPr lang="en-US"/>
              <a:t> </a:t>
            </a:r>
            <a:br>
              <a:rPr lang="en-US">
                <a:latin typeface="Corbel"/>
                <a:cs typeface="Arial"/>
              </a:rPr>
            </a:br>
            <a:r>
              <a:rPr lang="en-US" sz="2000" b="1" i="1">
                <a:solidFill>
                  <a:srgbClr val="000000"/>
                </a:solidFill>
                <a:latin typeface="Arial"/>
                <a:cs typeface="Arial"/>
              </a:rPr>
              <a:t>What value to your organization is a Toolkit like this? </a:t>
            </a:r>
            <a:endParaRPr lang="en-US" sz="2000"/>
          </a:p>
        </p:txBody>
      </p:sp>
      <p:sp>
        <p:nvSpPr>
          <p:cNvPr id="7" name="Explosion: 8 Points 6">
            <a:extLst>
              <a:ext uri="{FF2B5EF4-FFF2-40B4-BE49-F238E27FC236}">
                <a16:creationId xmlns:a16="http://schemas.microsoft.com/office/drawing/2014/main" id="{C796E389-1E8D-9BBC-A950-9D047757450C}"/>
              </a:ext>
            </a:extLst>
          </p:cNvPr>
          <p:cNvSpPr/>
          <p:nvPr/>
        </p:nvSpPr>
        <p:spPr>
          <a:xfrm>
            <a:off x="7092952" y="825839"/>
            <a:ext cx="5511800" cy="4724400"/>
          </a:xfrm>
          <a:prstGeom prst="irregularSeal1">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dirty="0">
              <a:solidFill>
                <a:srgbClr val="000000"/>
              </a:solidFill>
              <a:latin typeface="Calibri"/>
              <a:cs typeface="Calibri"/>
            </a:endParaRPr>
          </a:p>
          <a:p>
            <a:pPr algn="ctr"/>
            <a:r>
              <a:rPr lang="en-US" sz="2000" dirty="0">
                <a:solidFill>
                  <a:srgbClr val="000000"/>
                </a:solidFill>
                <a:latin typeface="Calibri"/>
                <a:cs typeface="Calibri"/>
              </a:rPr>
              <a:t>Generally, the tool kit was helpful to me as a Director.  Some of the resources were new to me.  The assessment tools were very helpful.</a:t>
            </a:r>
            <a:endParaRPr lang="en-US" sz="2000" dirty="0"/>
          </a:p>
        </p:txBody>
      </p:sp>
      <p:sp>
        <p:nvSpPr>
          <p:cNvPr id="6" name="Explosion: 8 Points 5">
            <a:extLst>
              <a:ext uri="{FF2B5EF4-FFF2-40B4-BE49-F238E27FC236}">
                <a16:creationId xmlns:a16="http://schemas.microsoft.com/office/drawing/2014/main" id="{9D272DF2-77CD-0BC7-F452-6B4CF267FBD8}"/>
              </a:ext>
            </a:extLst>
          </p:cNvPr>
          <p:cNvSpPr/>
          <p:nvPr/>
        </p:nvSpPr>
        <p:spPr>
          <a:xfrm>
            <a:off x="3340100" y="2305311"/>
            <a:ext cx="6045200" cy="4991100"/>
          </a:xfrm>
          <a:prstGeom prst="irregularSeal1">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solidFill>
                  <a:srgbClr val="000000"/>
                </a:solidFill>
                <a:latin typeface="Calibri"/>
                <a:cs typeface="Calibri"/>
              </a:rPr>
              <a:t>I think it’s super useful. People have the resources right there and don’t have to go digging to find the best ones</a:t>
            </a:r>
            <a:endParaRPr lang="en-US" sz="2400" dirty="0"/>
          </a:p>
        </p:txBody>
      </p:sp>
    </p:spTree>
    <p:extLst>
      <p:ext uri="{BB962C8B-B14F-4D97-AF65-F5344CB8AC3E}">
        <p14:creationId xmlns:p14="http://schemas.microsoft.com/office/powerpoint/2010/main" val="212138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900" decel="100000" fill="hold"/>
                                        <p:tgtEl>
                                          <p:spTgt spid="5"/>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7"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t="-4000" b="-4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2BBCB0-7533-33C0-F6BF-A4CB96F4739E}"/>
              </a:ext>
            </a:extLst>
          </p:cNvPr>
          <p:cNvSpPr>
            <a:spLocks noGrp="1"/>
          </p:cNvSpPr>
          <p:nvPr>
            <p:ph type="title"/>
          </p:nvPr>
        </p:nvSpPr>
        <p:spPr>
          <a:xfrm>
            <a:off x="1214120" y="149860"/>
            <a:ext cx="9890760" cy="1246124"/>
          </a:xfrm>
        </p:spPr>
        <p:txBody>
          <a:bodyPr vert="horz" lIns="91440" tIns="45720" rIns="91440" bIns="45720" rtlCol="0" anchor="t">
            <a:normAutofit fontScale="90000"/>
          </a:bodyPr>
          <a:lstStyle/>
          <a:p>
            <a:pPr algn="ctr"/>
            <a:r>
              <a:rPr lang="en-US" sz="4800" b="1"/>
              <a:t>Question #3 </a:t>
            </a:r>
            <a:br>
              <a:rPr lang="en-US" sz="4800" b="1">
                <a:latin typeface="Corbel"/>
                <a:cs typeface="Arial"/>
              </a:rPr>
            </a:br>
            <a:r>
              <a:rPr lang="en-US" sz="2000" b="1" i="1">
                <a:solidFill>
                  <a:srgbClr val="000000"/>
                </a:solidFill>
                <a:latin typeface="Arial"/>
                <a:cs typeface="Arial"/>
              </a:rPr>
              <a:t>After reviewing the Toolkit, what steps is your organization taking to address this issue? </a:t>
            </a:r>
            <a:endParaRPr lang="en-US" sz="2000"/>
          </a:p>
        </p:txBody>
      </p:sp>
      <p:sp>
        <p:nvSpPr>
          <p:cNvPr id="2" name="Rectangle: Folded Corner 1">
            <a:extLst>
              <a:ext uri="{FF2B5EF4-FFF2-40B4-BE49-F238E27FC236}">
                <a16:creationId xmlns:a16="http://schemas.microsoft.com/office/drawing/2014/main" id="{58CF3974-D318-A79C-C497-76D5F30AB0AF}"/>
              </a:ext>
            </a:extLst>
          </p:cNvPr>
          <p:cNvSpPr/>
          <p:nvPr/>
        </p:nvSpPr>
        <p:spPr>
          <a:xfrm>
            <a:off x="551018" y="1226445"/>
            <a:ext cx="3975100" cy="4140199"/>
          </a:xfrm>
          <a:prstGeom prst="foldedCorner">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solidFill>
                  <a:srgbClr val="000000"/>
                </a:solidFill>
                <a:latin typeface="Calibri"/>
                <a:cs typeface="Calibri"/>
              </a:rPr>
              <a:t>Each year we look at our benefits package to see what is important to our employees.  </a:t>
            </a:r>
            <a:r>
              <a:rPr lang="en-US" sz="2400" b="1">
                <a:solidFill>
                  <a:srgbClr val="000000"/>
                </a:solidFill>
                <a:latin typeface="Calibri"/>
                <a:cs typeface="Calibri"/>
              </a:rPr>
              <a:t>The older worker friendly lens would be helpful when we are looking at what benefits to offer.</a:t>
            </a:r>
            <a:endParaRPr lang="en-US" sz="2400" b="1">
              <a:cs typeface="Calibri"/>
            </a:endParaRPr>
          </a:p>
        </p:txBody>
      </p:sp>
      <p:sp>
        <p:nvSpPr>
          <p:cNvPr id="4" name="Rectangle: Folded Corner 3">
            <a:extLst>
              <a:ext uri="{FF2B5EF4-FFF2-40B4-BE49-F238E27FC236}">
                <a16:creationId xmlns:a16="http://schemas.microsoft.com/office/drawing/2014/main" id="{6FDF46B0-739E-3CFA-7F86-F491E479E254}"/>
              </a:ext>
            </a:extLst>
          </p:cNvPr>
          <p:cNvSpPr/>
          <p:nvPr/>
        </p:nvSpPr>
        <p:spPr>
          <a:xfrm>
            <a:off x="2031193" y="1709222"/>
            <a:ext cx="3873500" cy="4013199"/>
          </a:xfrm>
          <a:prstGeom prst="foldedCorner">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rgbClr val="000000"/>
                </a:solidFill>
                <a:latin typeface="Calibri"/>
                <a:cs typeface="Calibri"/>
              </a:rPr>
              <a:t>I have discussed the issue with several organizational leaders.  While they are somewhat interested and recognize the need to be aware of potential ageism practices, </a:t>
            </a:r>
            <a:r>
              <a:rPr lang="en-US" sz="2000" b="1">
                <a:solidFill>
                  <a:srgbClr val="000000"/>
                </a:solidFill>
                <a:latin typeface="Calibri"/>
                <a:cs typeface="Calibri"/>
              </a:rPr>
              <a:t>I have not seen (the agency) willing to dedicate the time to create an action plan.</a:t>
            </a:r>
            <a:endParaRPr lang="en-US" sz="2000" b="1">
              <a:cs typeface="Calibri"/>
            </a:endParaRPr>
          </a:p>
        </p:txBody>
      </p:sp>
      <p:sp>
        <p:nvSpPr>
          <p:cNvPr id="5" name="Rectangle: Folded Corner 4">
            <a:extLst>
              <a:ext uri="{FF2B5EF4-FFF2-40B4-BE49-F238E27FC236}">
                <a16:creationId xmlns:a16="http://schemas.microsoft.com/office/drawing/2014/main" id="{2A358973-B576-ABA3-904A-D4D161C1DB91}"/>
              </a:ext>
            </a:extLst>
          </p:cNvPr>
          <p:cNvSpPr/>
          <p:nvPr/>
        </p:nvSpPr>
        <p:spPr>
          <a:xfrm>
            <a:off x="3643166" y="2364509"/>
            <a:ext cx="4025900" cy="4000499"/>
          </a:xfrm>
          <a:prstGeom prst="foldedCorner">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a:solidFill>
                <a:srgbClr val="000000"/>
              </a:solidFill>
              <a:latin typeface="Calibri"/>
              <a:cs typeface="Calibri"/>
            </a:endParaRPr>
          </a:p>
          <a:p>
            <a:pPr algn="ctr"/>
            <a:r>
              <a:rPr lang="en-US" sz="2000">
                <a:solidFill>
                  <a:srgbClr val="000000"/>
                </a:solidFill>
                <a:latin typeface="Calibri"/>
                <a:cs typeface="Calibri"/>
              </a:rPr>
              <a:t>  </a:t>
            </a:r>
            <a:r>
              <a:rPr lang="en-US" sz="2000" b="1">
                <a:solidFill>
                  <a:srgbClr val="000000"/>
                </a:solidFill>
                <a:latin typeface="Calibri"/>
                <a:cs typeface="Calibri"/>
              </a:rPr>
              <a:t>I do see ageism conversation among that group but not sure if I see it across the organization.</a:t>
            </a:r>
            <a:r>
              <a:rPr lang="en-US" sz="2000">
                <a:solidFill>
                  <a:srgbClr val="000000"/>
                </a:solidFill>
                <a:latin typeface="Calibri"/>
                <a:cs typeface="Calibri"/>
              </a:rPr>
              <a:t>  I think the organization is very interested in employee engagement and it is discussed at the Leadership conf for multiple months now by HR – but no one seems to touch upon this topic.</a:t>
            </a:r>
            <a:endParaRPr lang="en-US" sz="2000"/>
          </a:p>
        </p:txBody>
      </p:sp>
    </p:spTree>
    <p:extLst>
      <p:ext uri="{BB962C8B-B14F-4D97-AF65-F5344CB8AC3E}">
        <p14:creationId xmlns:p14="http://schemas.microsoft.com/office/powerpoint/2010/main" val="370339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ying When Enough (Advice) is Enough | Blanchard LeaderChat">
            <a:extLst>
              <a:ext uri="{FF2B5EF4-FFF2-40B4-BE49-F238E27FC236}">
                <a16:creationId xmlns:a16="http://schemas.microsoft.com/office/drawing/2014/main" id="{196834EF-12A5-A32D-8885-0649DBEED26F}"/>
              </a:ext>
            </a:extLst>
          </p:cNvPr>
          <p:cNvPicPr>
            <a:picLocks noChangeAspect="1"/>
          </p:cNvPicPr>
          <p:nvPr/>
        </p:nvPicPr>
        <p:blipFill>
          <a:blip r:embed="rId2"/>
          <a:stretch>
            <a:fillRect/>
          </a:stretch>
        </p:blipFill>
        <p:spPr>
          <a:xfrm>
            <a:off x="1187450" y="1593850"/>
            <a:ext cx="9867900" cy="4483100"/>
          </a:xfrm>
          <a:prstGeom prst="rect">
            <a:avLst/>
          </a:prstGeom>
        </p:spPr>
      </p:pic>
      <p:sp>
        <p:nvSpPr>
          <p:cNvPr id="2" name="Title 1">
            <a:extLst>
              <a:ext uri="{FF2B5EF4-FFF2-40B4-BE49-F238E27FC236}">
                <a16:creationId xmlns:a16="http://schemas.microsoft.com/office/drawing/2014/main" id="{1BE3833B-8202-C3F0-70BA-1B1A371557B2}"/>
              </a:ext>
            </a:extLst>
          </p:cNvPr>
          <p:cNvSpPr>
            <a:spLocks noGrp="1"/>
          </p:cNvSpPr>
          <p:nvPr>
            <p:ph type="title"/>
          </p:nvPr>
        </p:nvSpPr>
        <p:spPr/>
        <p:txBody>
          <a:bodyPr vert="horz" lIns="91440" tIns="45720" rIns="91440" bIns="45720" rtlCol="0" anchor="ctr">
            <a:normAutofit/>
          </a:bodyPr>
          <a:lstStyle/>
          <a:p>
            <a:pPr algn="ctr"/>
            <a:r>
              <a:rPr lang="en-US" sz="4000" dirty="0"/>
              <a:t>SO, WHAT NOW??</a:t>
            </a:r>
          </a:p>
        </p:txBody>
      </p:sp>
    </p:spTree>
    <p:extLst>
      <p:ext uri="{BB962C8B-B14F-4D97-AF65-F5344CB8AC3E}">
        <p14:creationId xmlns:p14="http://schemas.microsoft.com/office/powerpoint/2010/main" val="183632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B2E7F3B-A28E-BF76-10CA-32F060268A42}"/>
              </a:ext>
            </a:extLst>
          </p:cNvPr>
          <p:cNvPicPr>
            <a:picLocks noChangeAspect="1"/>
          </p:cNvPicPr>
          <p:nvPr/>
        </p:nvPicPr>
        <p:blipFill rotWithShape="1">
          <a:blip r:embed="rId2"/>
          <a:srcRect l="13609" r="7079"/>
          <a:stretch/>
        </p:blipFill>
        <p:spPr>
          <a:xfrm>
            <a:off x="3505616" y="1"/>
            <a:ext cx="9669656" cy="6858000"/>
          </a:xfrm>
          <a:prstGeom prst="rect">
            <a:avLst/>
          </a:prstGeom>
        </p:spPr>
      </p:pic>
      <p:sp>
        <p:nvSpPr>
          <p:cNvPr id="23" name="Rectangle 2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A2A59EA8-E775-E3F1-9F44-6C966D6C2B59}"/>
              </a:ext>
            </a:extLst>
          </p:cNvPr>
          <p:cNvSpPr txBox="1"/>
          <p:nvPr/>
        </p:nvSpPr>
        <p:spPr>
          <a:xfrm>
            <a:off x="214604" y="811763"/>
            <a:ext cx="5402424" cy="5234474"/>
          </a:xfrm>
          <a:prstGeom prst="rect">
            <a:avLst/>
          </a:prstGeom>
        </p:spPr>
        <p:txBody>
          <a:bodyPr vert="horz" lIns="91440" tIns="45720" rIns="91440" bIns="45720" rtlCol="0">
            <a:normAutofit/>
          </a:bodyPr>
          <a:lstStyle/>
          <a:p>
            <a:pPr>
              <a:lnSpc>
                <a:spcPct val="90000"/>
              </a:lnSpc>
              <a:spcBef>
                <a:spcPct val="0"/>
              </a:spcBef>
              <a:spcAft>
                <a:spcPts val="600"/>
              </a:spcAft>
            </a:pPr>
            <a:r>
              <a:rPr lang="en-US" sz="3600" dirty="0"/>
              <a:t>Our vision and next steps:</a:t>
            </a:r>
          </a:p>
          <a:p>
            <a:pPr marL="685800" indent="-228600">
              <a:lnSpc>
                <a:spcPct val="90000"/>
              </a:lnSpc>
              <a:spcBef>
                <a:spcPct val="0"/>
              </a:spcBef>
              <a:spcAft>
                <a:spcPts val="600"/>
              </a:spcAft>
              <a:buFont typeface="Arial" panose="020B0604020202020204" pitchFamily="34" charset="0"/>
              <a:buChar char="•"/>
            </a:pPr>
            <a:r>
              <a:rPr lang="en-US" sz="2200" dirty="0"/>
              <a:t>Continued outreach and education to support organizations to take actionable steps to addressing ageism </a:t>
            </a:r>
          </a:p>
          <a:p>
            <a:pPr marL="685800" indent="-228600">
              <a:lnSpc>
                <a:spcPct val="90000"/>
              </a:lnSpc>
              <a:spcBef>
                <a:spcPct val="0"/>
              </a:spcBef>
              <a:spcAft>
                <a:spcPts val="600"/>
              </a:spcAft>
              <a:buFont typeface="Arial" panose="020B0604020202020204" pitchFamily="34" charset="0"/>
              <a:buChar char="•"/>
            </a:pPr>
            <a:r>
              <a:rPr lang="en-US" sz="2200" dirty="0"/>
              <a:t>Encourage organizations to include ageism as their Diversity, Equity, and Inclusion initiatives </a:t>
            </a:r>
          </a:p>
          <a:p>
            <a:pPr marL="685800" indent="-228600">
              <a:lnSpc>
                <a:spcPct val="90000"/>
              </a:lnSpc>
              <a:spcBef>
                <a:spcPct val="0"/>
              </a:spcBef>
              <a:spcAft>
                <a:spcPts val="600"/>
              </a:spcAft>
              <a:buFont typeface="Arial" panose="020B0604020202020204" pitchFamily="34" charset="0"/>
              <a:buChar char="•"/>
            </a:pPr>
            <a:r>
              <a:rPr lang="en-US" sz="2200" dirty="0"/>
              <a:t>Keep awareness of ageism at forefront within the workforce </a:t>
            </a:r>
          </a:p>
          <a:p>
            <a:pPr marL="685800" indent="-228600">
              <a:lnSpc>
                <a:spcPct val="90000"/>
              </a:lnSpc>
              <a:spcBef>
                <a:spcPct val="0"/>
              </a:spcBef>
              <a:spcAft>
                <a:spcPts val="600"/>
              </a:spcAft>
              <a:buFont typeface="Arial" panose="020B0604020202020204" pitchFamily="34" charset="0"/>
              <a:buChar char="•"/>
            </a:pPr>
            <a:r>
              <a:rPr lang="en-US" sz="2200" dirty="0"/>
              <a:t>As Hanley leaders, work within our center of influence to support older workers </a:t>
            </a:r>
          </a:p>
          <a:p>
            <a:pPr marL="685800" indent="-228600">
              <a:lnSpc>
                <a:spcPct val="90000"/>
              </a:lnSpc>
              <a:spcBef>
                <a:spcPct val="0"/>
              </a:spcBef>
              <a:spcAft>
                <a:spcPts val="600"/>
              </a:spcAft>
              <a:buFont typeface="Arial" panose="020B0604020202020204" pitchFamily="34" charset="0"/>
              <a:buChar char="•"/>
            </a:pPr>
            <a:endParaRPr lang="en-US" sz="1700" dirty="0"/>
          </a:p>
          <a:p>
            <a:pPr indent="-228600">
              <a:lnSpc>
                <a:spcPct val="90000"/>
              </a:lnSpc>
              <a:spcBef>
                <a:spcPct val="0"/>
              </a:spcBef>
              <a:spcAft>
                <a:spcPts val="600"/>
              </a:spcAft>
              <a:buFont typeface="Arial" panose="020B0604020202020204" pitchFamily="34" charset="0"/>
              <a:buChar char="•"/>
            </a:pPr>
            <a:endParaRPr lang="en-US" sz="1700" dirty="0"/>
          </a:p>
          <a:p>
            <a:pPr indent="-228600">
              <a:lnSpc>
                <a:spcPct val="90000"/>
              </a:lnSpc>
              <a:spcBef>
                <a:spcPct val="0"/>
              </a:spcBef>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2322086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7404101" y="2334641"/>
            <a:ext cx="4638675" cy="1993392"/>
          </a:xfrm>
        </p:spPr>
        <p:txBody>
          <a:bodyPr anchor="b">
            <a:normAutofit/>
          </a:bodyPr>
          <a:lstStyle/>
          <a:p>
            <a:pPr algn="ctr"/>
            <a:r>
              <a:rPr lang="en-US" sz="4000">
                <a:solidFill>
                  <a:schemeClr val="bg1"/>
                </a:solidFill>
                <a:latin typeface="Amasis MT Pro Black"/>
              </a:rPr>
              <a:t>What does ageism look like?</a:t>
            </a:r>
          </a:p>
        </p:txBody>
      </p:sp>
      <p:pic>
        <p:nvPicPr>
          <p:cNvPr id="5" name="Content Placeholder 4">
            <a:extLst>
              <a:ext uri="{FF2B5EF4-FFF2-40B4-BE49-F238E27FC236}">
                <a16:creationId xmlns:a16="http://schemas.microsoft.com/office/drawing/2014/main" id="{2B5FB87F-7BFD-4EEA-96B2-D09B1B3C1E97}"/>
              </a:ext>
            </a:extLst>
          </p:cNvPr>
          <p:cNvPicPr>
            <a:picLocks noGrp="1" noChangeAspect="1"/>
          </p:cNvPicPr>
          <p:nvPr>
            <p:ph type="pic" idx="1"/>
          </p:nvPr>
        </p:nvPicPr>
        <p:blipFill>
          <a:blip r:embed="rId2"/>
          <a:srcRect t="7805" b="7805"/>
          <a:stretch/>
        </p:blipFill>
        <p:spPr>
          <a:xfrm>
            <a:off x="574902" y="296734"/>
            <a:ext cx="6345820" cy="6272232"/>
          </a:xfrm>
          <a:noFill/>
        </p:spPr>
      </p:pic>
      <p:sp>
        <p:nvSpPr>
          <p:cNvPr id="14" name="Content Placeholder 2"/>
          <p:cNvSpPr>
            <a:spLocks noGrp="1"/>
          </p:cNvSpPr>
          <p:nvPr>
            <p:ph type="body" sz="half" idx="2"/>
          </p:nvPr>
        </p:nvSpPr>
        <p:spPr>
          <a:xfrm>
            <a:off x="7623175" y="4593717"/>
            <a:ext cx="4207933" cy="2269030"/>
          </a:xfrm>
        </p:spPr>
        <p:txBody>
          <a:bodyPr vert="horz" lIns="91440" tIns="45720" rIns="91440" bIns="45720" rtlCol="0" anchor="t">
            <a:noAutofit/>
          </a:bodyPr>
          <a:lstStyle/>
          <a:p>
            <a:pPr algn="ctr"/>
            <a:r>
              <a:rPr lang="en-US" sz="2000">
                <a:solidFill>
                  <a:schemeClr val="bg1"/>
                </a:solidFill>
              </a:rPr>
              <a:t>Examples of ageism in the workplace includes scenarios such as denying applicants because they’re close to retirement or giving an older employee’s responsibilities to a younger worker.</a:t>
            </a:r>
          </a:p>
        </p:txBody>
      </p:sp>
      <p:sp>
        <p:nvSpPr>
          <p:cNvPr id="6" name="Title 1">
            <a:extLst>
              <a:ext uri="{FF2B5EF4-FFF2-40B4-BE49-F238E27FC236}">
                <a16:creationId xmlns:a16="http://schemas.microsoft.com/office/drawing/2014/main" id="{A1F932B4-E126-63D9-5C5E-98187B6DA709}"/>
              </a:ext>
            </a:extLst>
          </p:cNvPr>
          <p:cNvSpPr txBox="1">
            <a:spLocks/>
          </p:cNvSpPr>
          <p:nvPr/>
        </p:nvSpPr>
        <p:spPr>
          <a:xfrm>
            <a:off x="7418917" y="-804375"/>
            <a:ext cx="4638675" cy="199339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3400" b="0" kern="1200">
                <a:solidFill>
                  <a:schemeClr val="bg1"/>
                </a:solidFill>
                <a:latin typeface="+mj-lt"/>
                <a:ea typeface="+mj-ea"/>
                <a:cs typeface="+mj-cs"/>
              </a:defRPr>
            </a:lvl1pPr>
          </a:lstStyle>
          <a:p>
            <a:pPr algn="ctr"/>
            <a:r>
              <a:rPr lang="en-US" sz="4000">
                <a:latin typeface="Amasis MT Pro Black"/>
              </a:rPr>
              <a:t>What is ageism?</a:t>
            </a:r>
          </a:p>
        </p:txBody>
      </p:sp>
      <p:sp>
        <p:nvSpPr>
          <p:cNvPr id="7" name="TextBox 6">
            <a:extLst>
              <a:ext uri="{FF2B5EF4-FFF2-40B4-BE49-F238E27FC236}">
                <a16:creationId xmlns:a16="http://schemas.microsoft.com/office/drawing/2014/main" id="{E2B319A7-DC72-563D-FAAF-2BFA5A4777AD}"/>
              </a:ext>
            </a:extLst>
          </p:cNvPr>
          <p:cNvSpPr txBox="1"/>
          <p:nvPr/>
        </p:nvSpPr>
        <p:spPr>
          <a:xfrm>
            <a:off x="7614708" y="1370542"/>
            <a:ext cx="422275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solidFill>
                  <a:srgbClr val="111111"/>
                </a:solidFill>
                <a:ea typeface="+mn-lt"/>
                <a:cs typeface="+mn-lt"/>
              </a:rPr>
              <a:t> </a:t>
            </a:r>
            <a:r>
              <a:rPr lang="en-US" sz="2000" dirty="0">
                <a:solidFill>
                  <a:schemeClr val="bg1"/>
                </a:solidFill>
                <a:ea typeface="+mn-lt"/>
                <a:cs typeface="+mn-lt"/>
              </a:rPr>
              <a:t> </a:t>
            </a:r>
            <a:r>
              <a:rPr lang="en-US" sz="2000" b="1" dirty="0">
                <a:solidFill>
                  <a:schemeClr val="bg1"/>
                </a:solidFill>
                <a:ea typeface="+mn-lt"/>
                <a:cs typeface="+mn-lt"/>
              </a:rPr>
              <a:t>A stereotype (how we think), prejudice (how we feel) and discrimination (how we act) towards others or ourselves based on age.</a:t>
            </a:r>
            <a:r>
              <a:rPr lang="en-US" sz="2000" dirty="0">
                <a:solidFill>
                  <a:srgbClr val="111111"/>
                </a:solidFill>
                <a:ea typeface="+mn-lt"/>
                <a:cs typeface="+mn-lt"/>
              </a:rPr>
              <a:t> </a:t>
            </a:r>
            <a:endParaRPr lang="en-US" sz="2000" dirty="0"/>
          </a:p>
        </p:txBody>
      </p:sp>
    </p:spTree>
    <p:extLst>
      <p:ext uri="{BB962C8B-B14F-4D97-AF65-F5344CB8AC3E}">
        <p14:creationId xmlns:p14="http://schemas.microsoft.com/office/powerpoint/2010/main" val="149595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559D998-AB6C-46E1-B394-118E9A1E2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858DC2E-5DA6-91A5-4FFD-D8FB9D3E8B6D}"/>
              </a:ext>
            </a:extLst>
          </p:cNvPr>
          <p:cNvPicPr>
            <a:picLocks noChangeAspect="1"/>
          </p:cNvPicPr>
          <p:nvPr/>
        </p:nvPicPr>
        <p:blipFill rotWithShape="1">
          <a:blip r:embed="rId3"/>
          <a:srcRect t="1991"/>
          <a:stretch/>
        </p:blipFill>
        <p:spPr>
          <a:xfrm>
            <a:off x="-1286913" y="-60959"/>
            <a:ext cx="12191980" cy="6721475"/>
          </a:xfrm>
          <a:custGeom>
            <a:avLst/>
            <a:gdLst/>
            <a:ahLst/>
            <a:cxnLst/>
            <a:rect l="l" t="t" r="r" b="b"/>
            <a:pathLst>
              <a:path w="12192000" h="6721475">
                <a:moveTo>
                  <a:pt x="4721175" y="5742856"/>
                </a:moveTo>
                <a:lnTo>
                  <a:pt x="4722110" y="5743067"/>
                </a:lnTo>
                <a:cubicBezTo>
                  <a:pt x="4721144" y="5743709"/>
                  <a:pt x="4718265" y="5744315"/>
                  <a:pt x="4717201" y="5744338"/>
                </a:cubicBezTo>
                <a:close/>
                <a:moveTo>
                  <a:pt x="0" y="0"/>
                </a:moveTo>
                <a:lnTo>
                  <a:pt x="12192000" y="0"/>
                </a:lnTo>
                <a:lnTo>
                  <a:pt x="12192000" y="834942"/>
                </a:lnTo>
                <a:lnTo>
                  <a:pt x="12192000" y="2274073"/>
                </a:lnTo>
                <a:lnTo>
                  <a:pt x="12192000" y="6586253"/>
                </a:lnTo>
                <a:lnTo>
                  <a:pt x="12140861" y="6605451"/>
                </a:lnTo>
                <a:cubicBezTo>
                  <a:pt x="12126657" y="6607665"/>
                  <a:pt x="12093590" y="6662867"/>
                  <a:pt x="12080162" y="6661300"/>
                </a:cubicBezTo>
                <a:cubicBezTo>
                  <a:pt x="11978189" y="6685453"/>
                  <a:pt x="11967362" y="6708506"/>
                  <a:pt x="11917886" y="6696520"/>
                </a:cubicBezTo>
                <a:cubicBezTo>
                  <a:pt x="11872780" y="6694805"/>
                  <a:pt x="11928862" y="6731720"/>
                  <a:pt x="11894611" y="6718680"/>
                </a:cubicBezTo>
                <a:cubicBezTo>
                  <a:pt x="11860360" y="6705640"/>
                  <a:pt x="11736092" y="6642174"/>
                  <a:pt x="11712380" y="6618279"/>
                </a:cubicBezTo>
                <a:cubicBezTo>
                  <a:pt x="11688668" y="6594384"/>
                  <a:pt x="11627913" y="6617875"/>
                  <a:pt x="11585367" y="6575313"/>
                </a:cubicBezTo>
                <a:lnTo>
                  <a:pt x="11516471" y="6498621"/>
                </a:lnTo>
                <a:cubicBezTo>
                  <a:pt x="11468275" y="6496789"/>
                  <a:pt x="11507336" y="6461535"/>
                  <a:pt x="11462693" y="6445069"/>
                </a:cubicBezTo>
                <a:cubicBezTo>
                  <a:pt x="11417568" y="6443442"/>
                  <a:pt x="11408022" y="6391555"/>
                  <a:pt x="11369713" y="6383596"/>
                </a:cubicBezTo>
                <a:cubicBezTo>
                  <a:pt x="11354318" y="6389646"/>
                  <a:pt x="11288329" y="6334752"/>
                  <a:pt x="11273970" y="6323928"/>
                </a:cubicBezTo>
                <a:cubicBezTo>
                  <a:pt x="11231914" y="6325320"/>
                  <a:pt x="11221974" y="6315486"/>
                  <a:pt x="11195085" y="6302909"/>
                </a:cubicBezTo>
                <a:cubicBezTo>
                  <a:pt x="11164087" y="6332691"/>
                  <a:pt x="11171650" y="6306732"/>
                  <a:pt x="11143409" y="6303556"/>
                </a:cubicBezTo>
                <a:cubicBezTo>
                  <a:pt x="11125907" y="6299917"/>
                  <a:pt x="11102604" y="6295777"/>
                  <a:pt x="11085936" y="6294307"/>
                </a:cubicBezTo>
                <a:cubicBezTo>
                  <a:pt x="11057494" y="6294603"/>
                  <a:pt x="11029907" y="6276438"/>
                  <a:pt x="11030954" y="6291426"/>
                </a:cubicBezTo>
                <a:cubicBezTo>
                  <a:pt x="11007785" y="6293943"/>
                  <a:pt x="10982006" y="6298120"/>
                  <a:pt x="10951061" y="6296182"/>
                </a:cubicBezTo>
                <a:cubicBezTo>
                  <a:pt x="10885366" y="6259348"/>
                  <a:pt x="10915289" y="6295910"/>
                  <a:pt x="10857722" y="6283099"/>
                </a:cubicBezTo>
                <a:cubicBezTo>
                  <a:pt x="10806647" y="6270732"/>
                  <a:pt x="10707076" y="6237654"/>
                  <a:pt x="10644617" y="6221981"/>
                </a:cubicBezTo>
                <a:cubicBezTo>
                  <a:pt x="10616447" y="6217166"/>
                  <a:pt x="10558604" y="6206555"/>
                  <a:pt x="10519278" y="6201735"/>
                </a:cubicBezTo>
                <a:cubicBezTo>
                  <a:pt x="10495462" y="6203254"/>
                  <a:pt x="10473831" y="6189810"/>
                  <a:pt x="10445982" y="6199677"/>
                </a:cubicBezTo>
                <a:cubicBezTo>
                  <a:pt x="10436537" y="6203715"/>
                  <a:pt x="10409282" y="6202908"/>
                  <a:pt x="10383866" y="6195830"/>
                </a:cubicBezTo>
                <a:cubicBezTo>
                  <a:pt x="10374828" y="6204037"/>
                  <a:pt x="10347865" y="6195374"/>
                  <a:pt x="10336853" y="6195219"/>
                </a:cubicBezTo>
                <a:cubicBezTo>
                  <a:pt x="10323587" y="6201929"/>
                  <a:pt x="10274742" y="6192863"/>
                  <a:pt x="10261099" y="6185468"/>
                </a:cubicBezTo>
                <a:lnTo>
                  <a:pt x="10126498" y="6173953"/>
                </a:lnTo>
                <a:lnTo>
                  <a:pt x="10082167" y="6171858"/>
                </a:lnTo>
                <a:cubicBezTo>
                  <a:pt x="10074568" y="6173927"/>
                  <a:pt x="10046861" y="6172599"/>
                  <a:pt x="10039238" y="6173522"/>
                </a:cubicBezTo>
                <a:cubicBezTo>
                  <a:pt x="9998459" y="6163421"/>
                  <a:pt x="9984395" y="6162931"/>
                  <a:pt x="9960017" y="6158007"/>
                </a:cubicBezTo>
                <a:cubicBezTo>
                  <a:pt x="9918981" y="6157865"/>
                  <a:pt x="9888742" y="6161064"/>
                  <a:pt x="9847790" y="6151239"/>
                </a:cubicBezTo>
                <a:lnTo>
                  <a:pt x="9728307" y="6131032"/>
                </a:lnTo>
                <a:cubicBezTo>
                  <a:pt x="9675057" y="6140618"/>
                  <a:pt x="9602036" y="6132224"/>
                  <a:pt x="9584505" y="6119612"/>
                </a:cubicBezTo>
                <a:cubicBezTo>
                  <a:pt x="9518953" y="6105336"/>
                  <a:pt x="9415430" y="6079210"/>
                  <a:pt x="9343050" y="6073910"/>
                </a:cubicBezTo>
                <a:lnTo>
                  <a:pt x="9231368" y="6022005"/>
                </a:lnTo>
                <a:lnTo>
                  <a:pt x="9194808" y="6011926"/>
                </a:lnTo>
                <a:lnTo>
                  <a:pt x="9189244" y="6002687"/>
                </a:lnTo>
                <a:lnTo>
                  <a:pt x="9151230" y="5991485"/>
                </a:lnTo>
                <a:lnTo>
                  <a:pt x="9150208" y="5992550"/>
                </a:lnTo>
                <a:cubicBezTo>
                  <a:pt x="9147046" y="5994681"/>
                  <a:pt x="9143082" y="5995773"/>
                  <a:pt x="9137316" y="5994719"/>
                </a:cubicBezTo>
                <a:cubicBezTo>
                  <a:pt x="9138863" y="6014203"/>
                  <a:pt x="9130953" y="6000914"/>
                  <a:pt x="9113810" y="5996085"/>
                </a:cubicBezTo>
                <a:cubicBezTo>
                  <a:pt x="9112389" y="6025268"/>
                  <a:pt x="9068115" y="5990834"/>
                  <a:pt x="9053451" y="6004399"/>
                </a:cubicBezTo>
                <a:lnTo>
                  <a:pt x="9005484" y="6001114"/>
                </a:lnTo>
                <a:lnTo>
                  <a:pt x="9005199" y="6001354"/>
                </a:lnTo>
                <a:cubicBezTo>
                  <a:pt x="9003144" y="6001574"/>
                  <a:pt x="9000325" y="6001246"/>
                  <a:pt x="8996230" y="6000143"/>
                </a:cubicBezTo>
                <a:lnTo>
                  <a:pt x="8990392" y="5998082"/>
                </a:lnTo>
                <a:lnTo>
                  <a:pt x="8974335" y="5994856"/>
                </a:lnTo>
                <a:lnTo>
                  <a:pt x="8968009" y="5995556"/>
                </a:lnTo>
                <a:lnTo>
                  <a:pt x="8963046" y="5997781"/>
                </a:lnTo>
                <a:cubicBezTo>
                  <a:pt x="8954691" y="5989830"/>
                  <a:pt x="8955518" y="5980882"/>
                  <a:pt x="8928986" y="6000969"/>
                </a:cubicBezTo>
                <a:cubicBezTo>
                  <a:pt x="8898032" y="5999949"/>
                  <a:pt x="8789301" y="5985294"/>
                  <a:pt x="8752442" y="5981737"/>
                </a:cubicBezTo>
                <a:cubicBezTo>
                  <a:pt x="8719820" y="5971017"/>
                  <a:pt x="8748195" y="5984678"/>
                  <a:pt x="8707845" y="5979636"/>
                </a:cubicBezTo>
                <a:cubicBezTo>
                  <a:pt x="8671607" y="5960101"/>
                  <a:pt x="8639143" y="5976541"/>
                  <a:pt x="8596069" y="5971064"/>
                </a:cubicBezTo>
                <a:lnTo>
                  <a:pt x="8525228" y="5985906"/>
                </a:lnTo>
                <a:lnTo>
                  <a:pt x="8510981" y="5979991"/>
                </a:lnTo>
                <a:lnTo>
                  <a:pt x="8506165" y="5976990"/>
                </a:lnTo>
                <a:cubicBezTo>
                  <a:pt x="8502647" y="5975213"/>
                  <a:pt x="8500046" y="5974402"/>
                  <a:pt x="8497966" y="5974252"/>
                </a:cubicBezTo>
                <a:lnTo>
                  <a:pt x="8497592" y="5974431"/>
                </a:lnTo>
                <a:lnTo>
                  <a:pt x="8490247" y="5971381"/>
                </a:lnTo>
                <a:lnTo>
                  <a:pt x="8367180" y="5957339"/>
                </a:lnTo>
                <a:cubicBezTo>
                  <a:pt x="8362022" y="5955314"/>
                  <a:pt x="8357731" y="5955662"/>
                  <a:pt x="8353797" y="5957145"/>
                </a:cubicBezTo>
                <a:lnTo>
                  <a:pt x="8352370" y="5957985"/>
                </a:lnTo>
                <a:lnTo>
                  <a:pt x="8320102" y="5940567"/>
                </a:lnTo>
                <a:lnTo>
                  <a:pt x="8314430" y="5940241"/>
                </a:lnTo>
                <a:lnTo>
                  <a:pt x="8295171" y="5926346"/>
                </a:lnTo>
                <a:lnTo>
                  <a:pt x="8284274" y="5920523"/>
                </a:lnTo>
                <a:lnTo>
                  <a:pt x="8283147" y="5916080"/>
                </a:lnTo>
                <a:cubicBezTo>
                  <a:pt x="8280843" y="5912835"/>
                  <a:pt x="8276149" y="5910187"/>
                  <a:pt x="8266073" y="5908905"/>
                </a:cubicBezTo>
                <a:lnTo>
                  <a:pt x="8263374" y="5909135"/>
                </a:lnTo>
                <a:lnTo>
                  <a:pt x="8252031" y="5899292"/>
                </a:lnTo>
                <a:cubicBezTo>
                  <a:pt x="8248857" y="5895442"/>
                  <a:pt x="8246645" y="5891160"/>
                  <a:pt x="8245832" y="5886300"/>
                </a:cubicBezTo>
                <a:cubicBezTo>
                  <a:pt x="8181825" y="5889207"/>
                  <a:pt x="8147128" y="5855085"/>
                  <a:pt x="8090269" y="5840139"/>
                </a:cubicBezTo>
                <a:cubicBezTo>
                  <a:pt x="8025465" y="5816997"/>
                  <a:pt x="7967068" y="5795761"/>
                  <a:pt x="7905405" y="5798166"/>
                </a:cubicBezTo>
                <a:cubicBezTo>
                  <a:pt x="7835117" y="5783254"/>
                  <a:pt x="7780963" y="5781023"/>
                  <a:pt x="7718742" y="5772451"/>
                </a:cubicBezTo>
                <a:lnTo>
                  <a:pt x="7614344" y="5775922"/>
                </a:lnTo>
                <a:lnTo>
                  <a:pt x="7527540" y="5770094"/>
                </a:lnTo>
                <a:lnTo>
                  <a:pt x="7519568" y="5767541"/>
                </a:lnTo>
                <a:cubicBezTo>
                  <a:pt x="7513990" y="5766202"/>
                  <a:pt x="7510170" y="5765852"/>
                  <a:pt x="7507409" y="5766206"/>
                </a:cubicBezTo>
                <a:lnTo>
                  <a:pt x="7507037" y="5766533"/>
                </a:lnTo>
                <a:lnTo>
                  <a:pt x="7495792" y="5764581"/>
                </a:lnTo>
                <a:cubicBezTo>
                  <a:pt x="7476983" y="5760463"/>
                  <a:pt x="7422525" y="5777879"/>
                  <a:pt x="7405388" y="5772686"/>
                </a:cubicBezTo>
                <a:cubicBezTo>
                  <a:pt x="7374786" y="5775636"/>
                  <a:pt x="7333987" y="5776741"/>
                  <a:pt x="7312177" y="5782281"/>
                </a:cubicBezTo>
                <a:lnTo>
                  <a:pt x="7310850" y="5783723"/>
                </a:lnTo>
                <a:lnTo>
                  <a:pt x="7218557" y="5758474"/>
                </a:lnTo>
                <a:lnTo>
                  <a:pt x="7201099" y="5753924"/>
                </a:lnTo>
                <a:lnTo>
                  <a:pt x="7197001" y="5748566"/>
                </a:lnTo>
                <a:cubicBezTo>
                  <a:pt x="7192109" y="5745043"/>
                  <a:pt x="7184503" y="5742904"/>
                  <a:pt x="7170805" y="5743918"/>
                </a:cubicBezTo>
                <a:lnTo>
                  <a:pt x="7096985" y="5731690"/>
                </a:lnTo>
                <a:cubicBezTo>
                  <a:pt x="7061145" y="5730712"/>
                  <a:pt x="7050186" y="5729735"/>
                  <a:pt x="7018493" y="5732064"/>
                </a:cubicBezTo>
                <a:cubicBezTo>
                  <a:pt x="6937525" y="5721126"/>
                  <a:pt x="6943642" y="5696960"/>
                  <a:pt x="6904143" y="5702558"/>
                </a:cubicBezTo>
                <a:cubicBezTo>
                  <a:pt x="6871919" y="5707766"/>
                  <a:pt x="6787986" y="5688692"/>
                  <a:pt x="6708219" y="5674603"/>
                </a:cubicBezTo>
                <a:cubicBezTo>
                  <a:pt x="6649103" y="5665148"/>
                  <a:pt x="6628103" y="5651047"/>
                  <a:pt x="6549452" y="5645827"/>
                </a:cubicBezTo>
                <a:cubicBezTo>
                  <a:pt x="6472151" y="5601737"/>
                  <a:pt x="6409693" y="5625460"/>
                  <a:pt x="6317557" y="5599027"/>
                </a:cubicBezTo>
                <a:cubicBezTo>
                  <a:pt x="6297548" y="5583505"/>
                  <a:pt x="6209289" y="5600698"/>
                  <a:pt x="6168671" y="5596940"/>
                </a:cubicBezTo>
                <a:cubicBezTo>
                  <a:pt x="6128053" y="5593182"/>
                  <a:pt x="6090537" y="5579634"/>
                  <a:pt x="6073845" y="5576478"/>
                </a:cubicBezTo>
                <a:lnTo>
                  <a:pt x="6068527" y="5578015"/>
                </a:lnTo>
                <a:lnTo>
                  <a:pt x="6048635" y="5577332"/>
                </a:lnTo>
                <a:lnTo>
                  <a:pt x="6041280" y="5585681"/>
                </a:lnTo>
                <a:lnTo>
                  <a:pt x="6010089" y="5590774"/>
                </a:lnTo>
                <a:cubicBezTo>
                  <a:pt x="5998678" y="5591361"/>
                  <a:pt x="5970125" y="5590448"/>
                  <a:pt x="5957374" y="5587130"/>
                </a:cubicBezTo>
                <a:lnTo>
                  <a:pt x="5758917" y="5571438"/>
                </a:lnTo>
                <a:lnTo>
                  <a:pt x="5626958" y="5570415"/>
                </a:lnTo>
                <a:lnTo>
                  <a:pt x="5470904" y="5584435"/>
                </a:lnTo>
                <a:cubicBezTo>
                  <a:pt x="5478132" y="5597463"/>
                  <a:pt x="5439008" y="5583397"/>
                  <a:pt x="5432758" y="5595688"/>
                </a:cubicBezTo>
                <a:cubicBezTo>
                  <a:pt x="5429367" y="5605720"/>
                  <a:pt x="5391826" y="5610404"/>
                  <a:pt x="5381665" y="5613390"/>
                </a:cubicBezTo>
                <a:lnTo>
                  <a:pt x="5261761" y="5633807"/>
                </a:lnTo>
                <a:cubicBezTo>
                  <a:pt x="5251596" y="5633991"/>
                  <a:pt x="5230549" y="5642301"/>
                  <a:pt x="5222961" y="5644931"/>
                </a:cubicBezTo>
                <a:lnTo>
                  <a:pt x="5174658" y="5647921"/>
                </a:lnTo>
                <a:lnTo>
                  <a:pt x="5156553" y="5655144"/>
                </a:lnTo>
                <a:lnTo>
                  <a:pt x="5142596" y="5658544"/>
                </a:lnTo>
                <a:lnTo>
                  <a:pt x="5139595" y="5660645"/>
                </a:lnTo>
                <a:cubicBezTo>
                  <a:pt x="5133875" y="5664685"/>
                  <a:pt x="5128077" y="5668496"/>
                  <a:pt x="5121657" y="5671498"/>
                </a:cubicBezTo>
                <a:cubicBezTo>
                  <a:pt x="5108318" y="5642879"/>
                  <a:pt x="5064854" y="5692315"/>
                  <a:pt x="5065789" y="5664927"/>
                </a:cubicBezTo>
                <a:cubicBezTo>
                  <a:pt x="5028194" y="5676443"/>
                  <a:pt x="5038945" y="5647354"/>
                  <a:pt x="5011512" y="5681308"/>
                </a:cubicBezTo>
                <a:cubicBezTo>
                  <a:pt x="4937025" y="5680925"/>
                  <a:pt x="4916355" y="5667918"/>
                  <a:pt x="4840439" y="5705325"/>
                </a:cubicBezTo>
                <a:cubicBezTo>
                  <a:pt x="4806741" y="5721967"/>
                  <a:pt x="4784108" y="5733113"/>
                  <a:pt x="4762445" y="5733093"/>
                </a:cubicBezTo>
                <a:cubicBezTo>
                  <a:pt x="4741324" y="5737594"/>
                  <a:pt x="4729483" y="5740416"/>
                  <a:pt x="4723183" y="5742108"/>
                </a:cubicBezTo>
                <a:lnTo>
                  <a:pt x="4721175" y="5742856"/>
                </a:lnTo>
                <a:lnTo>
                  <a:pt x="4715526" y="5741581"/>
                </a:lnTo>
                <a:cubicBezTo>
                  <a:pt x="4680149" y="5748537"/>
                  <a:pt x="4524746" y="5749345"/>
                  <a:pt x="4515811" y="5751483"/>
                </a:cubicBezTo>
                <a:cubicBezTo>
                  <a:pt x="4457821" y="5764595"/>
                  <a:pt x="4462660" y="5765336"/>
                  <a:pt x="4428540" y="5762134"/>
                </a:cubicBezTo>
                <a:cubicBezTo>
                  <a:pt x="4423305" y="5758763"/>
                  <a:pt x="4368975" y="5765057"/>
                  <a:pt x="4362874" y="5763480"/>
                </a:cubicBezTo>
                <a:lnTo>
                  <a:pt x="4316963" y="5756865"/>
                </a:lnTo>
                <a:lnTo>
                  <a:pt x="4315109" y="5758206"/>
                </a:lnTo>
                <a:cubicBezTo>
                  <a:pt x="4306124" y="5761577"/>
                  <a:pt x="4299996" y="5761576"/>
                  <a:pt x="4295141" y="5760085"/>
                </a:cubicBezTo>
                <a:lnTo>
                  <a:pt x="4290061" y="5757168"/>
                </a:lnTo>
                <a:lnTo>
                  <a:pt x="4276140" y="5757414"/>
                </a:lnTo>
                <a:lnTo>
                  <a:pt x="4248115" y="5755090"/>
                </a:lnTo>
                <a:lnTo>
                  <a:pt x="4202048" y="5757885"/>
                </a:lnTo>
                <a:cubicBezTo>
                  <a:pt x="4201946" y="5758305"/>
                  <a:pt x="4201844" y="5758724"/>
                  <a:pt x="4201744" y="5759144"/>
                </a:cubicBezTo>
                <a:cubicBezTo>
                  <a:pt x="4200117" y="5761981"/>
                  <a:pt x="4197141" y="5764100"/>
                  <a:pt x="4191246" y="5764778"/>
                </a:cubicBezTo>
                <a:cubicBezTo>
                  <a:pt x="4204214" y="5782067"/>
                  <a:pt x="4161275" y="5780172"/>
                  <a:pt x="4142743" y="5780643"/>
                </a:cubicBezTo>
                <a:cubicBezTo>
                  <a:pt x="4124718" y="5787709"/>
                  <a:pt x="4099100" y="5801289"/>
                  <a:pt x="4083095" y="5807176"/>
                </a:cubicBezTo>
                <a:lnTo>
                  <a:pt x="4074544" y="5808011"/>
                </a:lnTo>
                <a:cubicBezTo>
                  <a:pt x="4074505" y="5808112"/>
                  <a:pt x="4074464" y="5808211"/>
                  <a:pt x="4074425" y="5808310"/>
                </a:cubicBezTo>
                <a:cubicBezTo>
                  <a:pt x="4072679" y="5809094"/>
                  <a:pt x="4069907" y="5809595"/>
                  <a:pt x="4065508" y="5809754"/>
                </a:cubicBezTo>
                <a:lnTo>
                  <a:pt x="4058952" y="5809536"/>
                </a:lnTo>
                <a:lnTo>
                  <a:pt x="4042362" y="5811157"/>
                </a:lnTo>
                <a:lnTo>
                  <a:pt x="4036994" y="5813591"/>
                </a:lnTo>
                <a:lnTo>
                  <a:pt x="4035361" y="5817258"/>
                </a:lnTo>
                <a:lnTo>
                  <a:pt x="4033776" y="5817023"/>
                </a:lnTo>
                <a:cubicBezTo>
                  <a:pt x="4021425" y="5812159"/>
                  <a:pt x="4016875" y="5803783"/>
                  <a:pt x="4004536" y="5829591"/>
                </a:cubicBezTo>
                <a:cubicBezTo>
                  <a:pt x="3976668" y="5822526"/>
                  <a:pt x="3972978" y="5837855"/>
                  <a:pt x="3936844" y="5847048"/>
                </a:cubicBezTo>
                <a:cubicBezTo>
                  <a:pt x="3920507" y="5839324"/>
                  <a:pt x="3908536" y="5844013"/>
                  <a:pt x="3897273" y="5852703"/>
                </a:cubicBezTo>
                <a:cubicBezTo>
                  <a:pt x="3861093" y="5852207"/>
                  <a:pt x="3829629" y="5866077"/>
                  <a:pt x="3789758" y="5872941"/>
                </a:cubicBezTo>
                <a:cubicBezTo>
                  <a:pt x="3741008" y="5887647"/>
                  <a:pt x="3725130" y="5889624"/>
                  <a:pt x="3682511" y="5896864"/>
                </a:cubicBezTo>
                <a:lnTo>
                  <a:pt x="3610033" y="5929135"/>
                </a:lnTo>
                <a:lnTo>
                  <a:pt x="3603853" y="5927773"/>
                </a:lnTo>
                <a:cubicBezTo>
                  <a:pt x="3599581" y="5927154"/>
                  <a:pt x="3596727" y="5927154"/>
                  <a:pt x="3594734" y="5927609"/>
                </a:cubicBezTo>
                <a:lnTo>
                  <a:pt x="3594499" y="5927878"/>
                </a:lnTo>
                <a:lnTo>
                  <a:pt x="3585976" y="5927188"/>
                </a:lnTo>
                <a:cubicBezTo>
                  <a:pt x="3571624" y="5925397"/>
                  <a:pt x="3549390" y="5939596"/>
                  <a:pt x="3536133" y="5936887"/>
                </a:cubicBezTo>
                <a:cubicBezTo>
                  <a:pt x="3513941" y="5941183"/>
                  <a:pt x="3488623" y="5934918"/>
                  <a:pt x="3473221" y="5940548"/>
                </a:cubicBezTo>
                <a:lnTo>
                  <a:pt x="3400726" y="5952596"/>
                </a:lnTo>
                <a:lnTo>
                  <a:pt x="3375936" y="5941189"/>
                </a:lnTo>
                <a:lnTo>
                  <a:pt x="3348220" y="5944802"/>
                </a:lnTo>
                <a:cubicBezTo>
                  <a:pt x="3337207" y="5945475"/>
                  <a:pt x="3327055" y="5946237"/>
                  <a:pt x="3319640" y="5949737"/>
                </a:cubicBezTo>
                <a:lnTo>
                  <a:pt x="3248530" y="5968289"/>
                </a:lnTo>
                <a:lnTo>
                  <a:pt x="3210309" y="5954736"/>
                </a:lnTo>
                <a:cubicBezTo>
                  <a:pt x="3206089" y="5952812"/>
                  <a:pt x="3200153" y="5952268"/>
                  <a:pt x="3190376" y="5954857"/>
                </a:cubicBezTo>
                <a:lnTo>
                  <a:pt x="3188146" y="5956038"/>
                </a:lnTo>
                <a:cubicBezTo>
                  <a:pt x="3182626" y="5954058"/>
                  <a:pt x="3141857" y="5956624"/>
                  <a:pt x="3108597" y="5957358"/>
                </a:cubicBezTo>
                <a:cubicBezTo>
                  <a:pt x="3055969" y="5959784"/>
                  <a:pt x="3048941" y="5952417"/>
                  <a:pt x="2988585" y="5960444"/>
                </a:cubicBezTo>
                <a:cubicBezTo>
                  <a:pt x="2928854" y="5964632"/>
                  <a:pt x="2917952" y="5959591"/>
                  <a:pt x="2876541" y="5967961"/>
                </a:cubicBezTo>
                <a:lnTo>
                  <a:pt x="2626865" y="5968713"/>
                </a:lnTo>
                <a:cubicBezTo>
                  <a:pt x="2562349" y="5946800"/>
                  <a:pt x="2563423" y="5977398"/>
                  <a:pt x="2491423" y="5970428"/>
                </a:cubicBezTo>
                <a:cubicBezTo>
                  <a:pt x="2433092" y="6035904"/>
                  <a:pt x="2455710" y="5995425"/>
                  <a:pt x="2415618" y="6003657"/>
                </a:cubicBezTo>
                <a:lnTo>
                  <a:pt x="2290099" y="6001093"/>
                </a:lnTo>
                <a:cubicBezTo>
                  <a:pt x="2257058" y="5987464"/>
                  <a:pt x="2202459" y="6022632"/>
                  <a:pt x="2161715" y="6004244"/>
                </a:cubicBezTo>
                <a:cubicBezTo>
                  <a:pt x="2122715" y="6007244"/>
                  <a:pt x="2080451" y="6015292"/>
                  <a:pt x="2056090" y="6019086"/>
                </a:cubicBezTo>
                <a:cubicBezTo>
                  <a:pt x="2019829" y="6026050"/>
                  <a:pt x="1978840" y="6038739"/>
                  <a:pt x="1944154" y="6046026"/>
                </a:cubicBezTo>
                <a:cubicBezTo>
                  <a:pt x="1925868" y="6034021"/>
                  <a:pt x="1896028" y="6059125"/>
                  <a:pt x="1847969" y="6062810"/>
                </a:cubicBezTo>
                <a:cubicBezTo>
                  <a:pt x="1827978" y="6048913"/>
                  <a:pt x="1815571" y="6065486"/>
                  <a:pt x="1777084" y="6047209"/>
                </a:cubicBezTo>
                <a:cubicBezTo>
                  <a:pt x="1775440" y="6049158"/>
                  <a:pt x="1773398" y="6050977"/>
                  <a:pt x="1771026" y="6052610"/>
                </a:cubicBezTo>
                <a:cubicBezTo>
                  <a:pt x="1757252" y="6062088"/>
                  <a:pt x="1735529" y="6063344"/>
                  <a:pt x="1722510" y="6055412"/>
                </a:cubicBezTo>
                <a:cubicBezTo>
                  <a:pt x="1691780" y="6043382"/>
                  <a:pt x="1662322" y="6038247"/>
                  <a:pt x="1633942" y="6035716"/>
                </a:cubicBezTo>
                <a:lnTo>
                  <a:pt x="1586146" y="6045126"/>
                </a:lnTo>
                <a:cubicBezTo>
                  <a:pt x="1567949" y="6050358"/>
                  <a:pt x="1545901" y="6061305"/>
                  <a:pt x="1524749" y="6067115"/>
                </a:cubicBezTo>
                <a:cubicBezTo>
                  <a:pt x="1502587" y="6070337"/>
                  <a:pt x="1478014" y="6065935"/>
                  <a:pt x="1459243" y="6079986"/>
                </a:cubicBezTo>
                <a:cubicBezTo>
                  <a:pt x="1421475" y="6095139"/>
                  <a:pt x="1374525" y="6079162"/>
                  <a:pt x="1349458" y="6115647"/>
                </a:cubicBezTo>
                <a:cubicBezTo>
                  <a:pt x="1273277" y="6137331"/>
                  <a:pt x="1121513" y="6171202"/>
                  <a:pt x="1009213" y="6196169"/>
                </a:cubicBezTo>
                <a:cubicBezTo>
                  <a:pt x="939017" y="6208471"/>
                  <a:pt x="866896" y="6205091"/>
                  <a:pt x="808573" y="6211966"/>
                </a:cubicBezTo>
                <a:cubicBezTo>
                  <a:pt x="802824" y="6209126"/>
                  <a:pt x="726017" y="6232905"/>
                  <a:pt x="719550" y="6231933"/>
                </a:cubicBezTo>
                <a:lnTo>
                  <a:pt x="698796" y="6232599"/>
                </a:lnTo>
                <a:cubicBezTo>
                  <a:pt x="689834" y="6236836"/>
                  <a:pt x="683493" y="6237437"/>
                  <a:pt x="678328" y="6236429"/>
                </a:cubicBezTo>
                <a:lnTo>
                  <a:pt x="672785" y="6234027"/>
                </a:lnTo>
                <a:lnTo>
                  <a:pt x="658407" y="6235638"/>
                </a:lnTo>
                <a:lnTo>
                  <a:pt x="629186" y="6236074"/>
                </a:lnTo>
                <a:lnTo>
                  <a:pt x="624559" y="6238724"/>
                </a:lnTo>
                <a:lnTo>
                  <a:pt x="581799" y="6243380"/>
                </a:lnTo>
                <a:cubicBezTo>
                  <a:pt x="581737" y="6243807"/>
                  <a:pt x="581672" y="6244236"/>
                  <a:pt x="581609" y="6244664"/>
                </a:cubicBezTo>
                <a:cubicBezTo>
                  <a:pt x="580205" y="6247646"/>
                  <a:pt x="577332" y="6250048"/>
                  <a:pt x="571300" y="6251300"/>
                </a:cubicBezTo>
                <a:cubicBezTo>
                  <a:pt x="551624" y="6261209"/>
                  <a:pt x="484500" y="6294596"/>
                  <a:pt x="463550" y="6304115"/>
                </a:cubicBezTo>
                <a:cubicBezTo>
                  <a:pt x="453137" y="6305662"/>
                  <a:pt x="449732" y="6307620"/>
                  <a:pt x="445607" y="6308407"/>
                </a:cubicBezTo>
                <a:lnTo>
                  <a:pt x="438800" y="6308835"/>
                </a:lnTo>
                <a:cubicBezTo>
                  <a:pt x="417223" y="6317125"/>
                  <a:pt x="343313" y="6348349"/>
                  <a:pt x="316139" y="6358155"/>
                </a:cubicBezTo>
                <a:cubicBezTo>
                  <a:pt x="298482" y="6352074"/>
                  <a:pt x="286557" y="6357914"/>
                  <a:pt x="275749" y="6367668"/>
                </a:cubicBezTo>
                <a:cubicBezTo>
                  <a:pt x="238275" y="6370726"/>
                  <a:pt x="207077" y="6387621"/>
                  <a:pt x="166497" y="6398366"/>
                </a:cubicBezTo>
                <a:lnTo>
                  <a:pt x="1" y="6464830"/>
                </a:lnTo>
                <a:lnTo>
                  <a:pt x="1" y="2274073"/>
                </a:lnTo>
                <a:lnTo>
                  <a:pt x="0" y="2274073"/>
                </a:lnTo>
                <a:close/>
              </a:path>
            </a:pathLst>
          </a:custGeom>
        </p:spPr>
      </p:pic>
      <p:sp>
        <p:nvSpPr>
          <p:cNvPr id="5" name="TextBox 4">
            <a:extLst>
              <a:ext uri="{FF2B5EF4-FFF2-40B4-BE49-F238E27FC236}">
                <a16:creationId xmlns:a16="http://schemas.microsoft.com/office/drawing/2014/main" id="{91011660-9C7E-0BCC-EDCF-D14409855F64}"/>
              </a:ext>
            </a:extLst>
          </p:cNvPr>
          <p:cNvSpPr txBox="1"/>
          <p:nvPr/>
        </p:nvSpPr>
        <p:spPr>
          <a:xfrm>
            <a:off x="1286933" y="5928261"/>
            <a:ext cx="703162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a:solidFill>
                  <a:schemeClr val="accent4">
                    <a:lumMod val="50000"/>
                  </a:schemeClr>
                </a:solidFill>
                <a:cs typeface="Calibri"/>
              </a:rPr>
              <a:t>Thank You!</a:t>
            </a:r>
          </a:p>
        </p:txBody>
      </p:sp>
    </p:spTree>
    <p:extLst>
      <p:ext uri="{BB962C8B-B14F-4D97-AF65-F5344CB8AC3E}">
        <p14:creationId xmlns:p14="http://schemas.microsoft.com/office/powerpoint/2010/main" val="3079463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D5E912F5-A3D3-BEC4-6E8D-B746C4051D48}"/>
              </a:ext>
            </a:extLst>
          </p:cNvPr>
          <p:cNvSpPr>
            <a:spLocks noGrp="1"/>
          </p:cNvSpPr>
          <p:nvPr>
            <p:ph type="title"/>
          </p:nvPr>
        </p:nvSpPr>
        <p:spPr>
          <a:xfrm>
            <a:off x="322289" y="334990"/>
            <a:ext cx="9509760" cy="1233424"/>
          </a:xfrm>
        </p:spPr>
        <p:txBody>
          <a:bodyPr>
            <a:normAutofit/>
          </a:bodyPr>
          <a:lstStyle/>
          <a:p>
            <a:r>
              <a:rPr lang="en-US" sz="5400" dirty="0"/>
              <a:t>Ageism is driven by…</a:t>
            </a:r>
          </a:p>
        </p:txBody>
      </p:sp>
      <p:pic>
        <p:nvPicPr>
          <p:cNvPr id="14" name="Content Placeholder 13">
            <a:extLst>
              <a:ext uri="{FF2B5EF4-FFF2-40B4-BE49-F238E27FC236}">
                <a16:creationId xmlns:a16="http://schemas.microsoft.com/office/drawing/2014/main" id="{0E684FD0-3DE0-4FE7-0563-B93B87A7B20D}"/>
              </a:ext>
            </a:extLst>
          </p:cNvPr>
          <p:cNvPicPr>
            <a:picLocks noGrp="1" noChangeAspect="1"/>
          </p:cNvPicPr>
          <p:nvPr>
            <p:ph sz="half" idx="1"/>
          </p:nvPr>
        </p:nvPicPr>
        <p:blipFill>
          <a:blip r:embed="rId2"/>
          <a:stretch>
            <a:fillRect/>
          </a:stretch>
        </p:blipFill>
        <p:spPr>
          <a:xfrm>
            <a:off x="7864528" y="334990"/>
            <a:ext cx="4053152" cy="6188019"/>
          </a:xfrm>
          <a:noFill/>
        </p:spPr>
      </p:pic>
      <p:sp>
        <p:nvSpPr>
          <p:cNvPr id="15" name="TextBox 14">
            <a:extLst>
              <a:ext uri="{FF2B5EF4-FFF2-40B4-BE49-F238E27FC236}">
                <a16:creationId xmlns:a16="http://schemas.microsoft.com/office/drawing/2014/main" id="{27585913-891E-E8C8-D1FD-7C4D8B13DB1D}"/>
              </a:ext>
            </a:extLst>
          </p:cNvPr>
          <p:cNvSpPr txBox="1"/>
          <p:nvPr/>
        </p:nvSpPr>
        <p:spPr>
          <a:xfrm>
            <a:off x="331373" y="2076450"/>
            <a:ext cx="7853322" cy="1318310"/>
          </a:xfrm>
          <a:prstGeom prst="rect">
            <a:avLst/>
          </a:prstGeom>
          <a:noFill/>
        </p:spPr>
        <p:txBody>
          <a:bodyPr wrap="square" lIns="91440" tIns="45720" rIns="91440" bIns="45720" rtlCol="0" anchor="t">
            <a:spAutoFit/>
          </a:bodyPr>
          <a:lstStyle/>
          <a:p>
            <a:pPr>
              <a:spcAft>
                <a:spcPts val="200"/>
              </a:spcAft>
            </a:pPr>
            <a:r>
              <a:rPr lang="en-US" sz="2400" dirty="0"/>
              <a:t>Stereotypes about older employees including being:</a:t>
            </a:r>
            <a:endParaRPr lang="en-US" dirty="0"/>
          </a:p>
          <a:p>
            <a:pPr marL="285750" indent="-285750">
              <a:buFont typeface="Arial" panose="020B0604020202020204" pitchFamily="34" charset="0"/>
              <a:buChar char="•"/>
            </a:pPr>
            <a:r>
              <a:rPr lang="en-US" dirty="0"/>
              <a:t>slow/less productive</a:t>
            </a:r>
          </a:p>
          <a:p>
            <a:pPr marL="285750" indent="-285750">
              <a:buFont typeface="Arial" panose="020B0604020202020204" pitchFamily="34" charset="0"/>
              <a:buChar char="•"/>
            </a:pPr>
            <a:r>
              <a:rPr lang="en-US" dirty="0"/>
              <a:t>stubborn &amp; inflexible</a:t>
            </a:r>
          </a:p>
          <a:p>
            <a:pPr marL="285750" indent="-285750">
              <a:buFont typeface="Arial" panose="020B0604020202020204" pitchFamily="34" charset="0"/>
              <a:buChar char="•"/>
            </a:pPr>
            <a:r>
              <a:rPr lang="en-US" dirty="0"/>
              <a:t>inexperienced with technology &amp; unable to adapt to new technology</a:t>
            </a:r>
          </a:p>
        </p:txBody>
      </p:sp>
      <p:sp>
        <p:nvSpPr>
          <p:cNvPr id="16" name="TextBox 15">
            <a:extLst>
              <a:ext uri="{FF2B5EF4-FFF2-40B4-BE49-F238E27FC236}">
                <a16:creationId xmlns:a16="http://schemas.microsoft.com/office/drawing/2014/main" id="{E692D217-1DC0-89BD-585D-C049DA6D5005}"/>
              </a:ext>
            </a:extLst>
          </p:cNvPr>
          <p:cNvSpPr txBox="1"/>
          <p:nvPr/>
        </p:nvSpPr>
        <p:spPr>
          <a:xfrm>
            <a:off x="322289" y="3741586"/>
            <a:ext cx="7257203" cy="1754326"/>
          </a:xfrm>
          <a:prstGeom prst="rect">
            <a:avLst/>
          </a:prstGeom>
          <a:noFill/>
        </p:spPr>
        <p:txBody>
          <a:bodyPr wrap="square" lIns="91440" tIns="45720" rIns="91440" bIns="45720" rtlCol="0" anchor="t">
            <a:spAutoFit/>
          </a:bodyPr>
          <a:lstStyle/>
          <a:p>
            <a:r>
              <a:rPr lang="en-US" sz="2400" dirty="0"/>
              <a:t>According to AARP research of workers between the ages of 45 and 74, most people believe age discrimination begins when workers hit their 50's. </a:t>
            </a:r>
          </a:p>
          <a:p>
            <a:pPr marL="285750" indent="-285750">
              <a:buFont typeface="Arial"/>
              <a:buChar char="•"/>
            </a:pPr>
            <a:r>
              <a:rPr lang="en-US" dirty="0"/>
              <a:t>22 % believe it begins even earlier, when workers hit their 30's and 40's. </a:t>
            </a:r>
          </a:p>
          <a:p>
            <a:pPr marL="285750" indent="-285750">
              <a:buFont typeface="Arial"/>
              <a:buChar char="•"/>
            </a:pPr>
            <a:r>
              <a:rPr lang="en-US" dirty="0"/>
              <a:t>17% think it begins in the 60's.</a:t>
            </a:r>
          </a:p>
        </p:txBody>
      </p:sp>
    </p:spTree>
    <p:extLst>
      <p:ext uri="{BB962C8B-B14F-4D97-AF65-F5344CB8AC3E}">
        <p14:creationId xmlns:p14="http://schemas.microsoft.com/office/powerpoint/2010/main" val="104788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341120" y="467360"/>
            <a:ext cx="9509760" cy="2327001"/>
          </a:xfrm>
        </p:spPr>
        <p:txBody>
          <a:bodyPr>
            <a:normAutofit fontScale="90000"/>
          </a:bodyPr>
          <a:lstStyle/>
          <a:p>
            <a:r>
              <a:rPr lang="en-US" dirty="0">
                <a:hlinkClick r:id="rId3"/>
              </a:rPr>
              <a:t>Mentimeter</a:t>
            </a:r>
            <a:br>
              <a:rPr lang="en-US" dirty="0">
                <a:hlinkClick r:id="rId3"/>
              </a:rPr>
            </a:br>
            <a:br>
              <a:rPr lang="en-US" dirty="0">
                <a:hlinkClick r:id="rId3"/>
              </a:rPr>
            </a:br>
            <a:br>
              <a:rPr lang="en-US" dirty="0">
                <a:hlinkClick r:id="rId3"/>
              </a:rPr>
            </a:br>
            <a:br>
              <a:rPr lang="en-US" dirty="0">
                <a:hlinkClick r:id="rId3"/>
              </a:rPr>
            </a:br>
            <a:endParaRPr lang="en-US" dirty="0">
              <a:hlinkClick r:id="rId3"/>
            </a:endParaRPr>
          </a:p>
        </p:txBody>
      </p:sp>
      <p:pic>
        <p:nvPicPr>
          <p:cNvPr id="8" name="Picture 7">
            <a:extLst>
              <a:ext uri="{FF2B5EF4-FFF2-40B4-BE49-F238E27FC236}">
                <a16:creationId xmlns:a16="http://schemas.microsoft.com/office/drawing/2014/main" id="{8899237C-EE50-75E2-CEC0-5985EBB8FF12}"/>
              </a:ext>
            </a:extLst>
          </p:cNvPr>
          <p:cNvPicPr>
            <a:picLocks noChangeAspect="1"/>
          </p:cNvPicPr>
          <p:nvPr/>
        </p:nvPicPr>
        <p:blipFill rotWithShape="1">
          <a:blip r:embed="rId4"/>
          <a:srcRect l="971" t="48679" r="1439" b="30452"/>
          <a:stretch/>
        </p:blipFill>
        <p:spPr>
          <a:xfrm>
            <a:off x="1341121" y="1067151"/>
            <a:ext cx="6826335" cy="841027"/>
          </a:xfrm>
          <a:prstGeom prst="rect">
            <a:avLst/>
          </a:prstGeom>
        </p:spPr>
      </p:pic>
      <p:pic>
        <p:nvPicPr>
          <p:cNvPr id="10" name="Picture 9" descr="A qr code on a white background&#10;&#10;Description automatically generated">
            <a:extLst>
              <a:ext uri="{FF2B5EF4-FFF2-40B4-BE49-F238E27FC236}">
                <a16:creationId xmlns:a16="http://schemas.microsoft.com/office/drawing/2014/main" id="{FCDDA08A-0848-3944-0696-A532543B2B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4749" y="2073809"/>
            <a:ext cx="3717040" cy="3717040"/>
          </a:xfrm>
          <a:prstGeom prst="rect">
            <a:avLst/>
          </a:prstGeom>
        </p:spPr>
      </p:pic>
      <p:pic>
        <p:nvPicPr>
          <p:cNvPr id="12" name="Picture 11">
            <a:extLst>
              <a:ext uri="{FF2B5EF4-FFF2-40B4-BE49-F238E27FC236}">
                <a16:creationId xmlns:a16="http://schemas.microsoft.com/office/drawing/2014/main" id="{E3906EA0-13F3-4860-C351-EA7CE6E4C401}"/>
              </a:ext>
            </a:extLst>
          </p:cNvPr>
          <p:cNvPicPr>
            <a:picLocks noChangeAspect="1"/>
          </p:cNvPicPr>
          <p:nvPr/>
        </p:nvPicPr>
        <p:blipFill>
          <a:blip r:embed="rId6"/>
          <a:stretch>
            <a:fillRect/>
          </a:stretch>
        </p:blipFill>
        <p:spPr>
          <a:xfrm>
            <a:off x="3066993" y="5634936"/>
            <a:ext cx="4876429" cy="755704"/>
          </a:xfrm>
          <a:prstGeom prst="rect">
            <a:avLst/>
          </a:prstGeom>
        </p:spPr>
      </p:pic>
    </p:spTree>
    <p:extLst>
      <p:ext uri="{BB962C8B-B14F-4D97-AF65-F5344CB8AC3E}">
        <p14:creationId xmlns:p14="http://schemas.microsoft.com/office/powerpoint/2010/main" val="922659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E1E87C2-9AED-CCD6-ECD6-941B2F02287F}"/>
              </a:ext>
            </a:extLst>
          </p:cNvPr>
          <p:cNvSpPr txBox="1"/>
          <p:nvPr/>
        </p:nvSpPr>
        <p:spPr>
          <a:xfrm>
            <a:off x="1262060" y="751922"/>
            <a:ext cx="9667875" cy="707886"/>
          </a:xfrm>
          <a:prstGeom prst="rect">
            <a:avLst/>
          </a:prstGeom>
          <a:noFill/>
        </p:spPr>
        <p:txBody>
          <a:bodyPr wrap="square" lIns="91440" tIns="45720" rIns="91440" bIns="45720" rtlCol="0" anchor="t">
            <a:spAutoFit/>
          </a:bodyPr>
          <a:lstStyle/>
          <a:p>
            <a:pPr algn="ctr"/>
            <a:r>
              <a:rPr lang="en-US" sz="4000" dirty="0"/>
              <a:t>Maine’s Population is Aging</a:t>
            </a:r>
          </a:p>
        </p:txBody>
      </p:sp>
      <p:pic>
        <p:nvPicPr>
          <p:cNvPr id="6" name="Picture 5">
            <a:extLst>
              <a:ext uri="{FF2B5EF4-FFF2-40B4-BE49-F238E27FC236}">
                <a16:creationId xmlns:a16="http://schemas.microsoft.com/office/drawing/2014/main" id="{0D327C4A-27D0-3B6C-9E97-6DD1FB90BE7C}"/>
              </a:ext>
            </a:extLst>
          </p:cNvPr>
          <p:cNvPicPr>
            <a:picLocks noChangeAspect="1"/>
          </p:cNvPicPr>
          <p:nvPr/>
        </p:nvPicPr>
        <p:blipFill>
          <a:blip r:embed="rId2"/>
          <a:stretch>
            <a:fillRect/>
          </a:stretch>
        </p:blipFill>
        <p:spPr>
          <a:xfrm>
            <a:off x="1572272" y="1532215"/>
            <a:ext cx="9047453" cy="4019987"/>
          </a:xfrm>
          <a:prstGeom prst="rect">
            <a:avLst/>
          </a:prstGeom>
        </p:spPr>
      </p:pic>
      <p:sp>
        <p:nvSpPr>
          <p:cNvPr id="9" name="TextBox 8">
            <a:extLst>
              <a:ext uri="{FF2B5EF4-FFF2-40B4-BE49-F238E27FC236}">
                <a16:creationId xmlns:a16="http://schemas.microsoft.com/office/drawing/2014/main" id="{4FAB0405-CF61-4D65-D307-F85193CA560F}"/>
              </a:ext>
            </a:extLst>
          </p:cNvPr>
          <p:cNvSpPr txBox="1"/>
          <p:nvPr/>
        </p:nvSpPr>
        <p:spPr>
          <a:xfrm>
            <a:off x="1029092" y="5459747"/>
            <a:ext cx="1013381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By 2023, the baby boomers will be between 66 and 84 years old. As the baby boomers continue to age, the population pyramid will become top-heavy, with a larger elderly population and smaller youth population. </a:t>
            </a:r>
          </a:p>
        </p:txBody>
      </p:sp>
    </p:spTree>
    <p:extLst>
      <p:ext uri="{BB962C8B-B14F-4D97-AF65-F5344CB8AC3E}">
        <p14:creationId xmlns:p14="http://schemas.microsoft.com/office/powerpoint/2010/main" val="140113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4076D7E-F611-F972-EFBC-56B5B0838A7D}"/>
              </a:ext>
            </a:extLst>
          </p:cNvPr>
          <p:cNvPicPr>
            <a:picLocks noChangeAspect="1"/>
          </p:cNvPicPr>
          <p:nvPr/>
        </p:nvPicPr>
        <p:blipFill rotWithShape="1">
          <a:blip r:embed="rId2"/>
          <a:srcRect l="5820" t="38842" r="3686" b="1271"/>
          <a:stretch/>
        </p:blipFill>
        <p:spPr>
          <a:xfrm>
            <a:off x="1377207" y="1288270"/>
            <a:ext cx="9428198" cy="4276957"/>
          </a:xfrm>
          <a:prstGeom prst="rect">
            <a:avLst/>
          </a:prstGeom>
        </p:spPr>
      </p:pic>
    </p:spTree>
    <p:extLst>
      <p:ext uri="{BB962C8B-B14F-4D97-AF65-F5344CB8AC3E}">
        <p14:creationId xmlns:p14="http://schemas.microsoft.com/office/powerpoint/2010/main" val="288422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BE07C582-D20F-F17F-DE13-6D58699FADDA}"/>
              </a:ext>
            </a:extLst>
          </p:cNvPr>
          <p:cNvPicPr>
            <a:picLocks noChangeAspect="1"/>
          </p:cNvPicPr>
          <p:nvPr/>
        </p:nvPicPr>
        <p:blipFill>
          <a:blip r:embed="rId2"/>
          <a:stretch>
            <a:fillRect/>
          </a:stretch>
        </p:blipFill>
        <p:spPr>
          <a:xfrm>
            <a:off x="54655" y="481012"/>
            <a:ext cx="7728403" cy="5914117"/>
          </a:xfrm>
          <a:prstGeom prst="rect">
            <a:avLst/>
          </a:prstGeom>
        </p:spPr>
      </p:pic>
      <p:sp>
        <p:nvSpPr>
          <p:cNvPr id="5" name="TextBox 4">
            <a:extLst>
              <a:ext uri="{FF2B5EF4-FFF2-40B4-BE49-F238E27FC236}">
                <a16:creationId xmlns:a16="http://schemas.microsoft.com/office/drawing/2014/main" id="{5691A471-60A1-BB14-173D-951011CDB913}"/>
              </a:ext>
            </a:extLst>
          </p:cNvPr>
          <p:cNvSpPr txBox="1"/>
          <p:nvPr/>
        </p:nvSpPr>
        <p:spPr>
          <a:xfrm>
            <a:off x="8001000" y="698500"/>
            <a:ext cx="3927928" cy="43704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a:p>
            <a:pPr algn="ctr"/>
            <a:r>
              <a:rPr lang="en-US" sz="2000" dirty="0"/>
              <a:t>With Maine's workforce trends, we will have less workers in Maine to be able to support the growing need for healthcare support.  </a:t>
            </a:r>
          </a:p>
          <a:p>
            <a:pPr algn="ctr"/>
            <a:endParaRPr lang="en-US" sz="2000" dirty="0"/>
          </a:p>
          <a:p>
            <a:pPr algn="ctr"/>
            <a:r>
              <a:rPr lang="en-US" sz="2000" dirty="0"/>
              <a:t>"We have the highest percentage of people who generally need the most healthcare, 50 and older, but the lowest percentage of people who make up the, generally speaking, the vast majority of the healthcare workforce". </a:t>
            </a:r>
          </a:p>
          <a:p>
            <a:pPr algn="ctr"/>
            <a:r>
              <a:rPr lang="en-US" sz="2000" dirty="0"/>
              <a:t> - Dr. Dora Mills, </a:t>
            </a:r>
            <a:r>
              <a:rPr lang="en-US" sz="2000" dirty="0" err="1"/>
              <a:t>MaineHealth</a:t>
            </a:r>
            <a:r>
              <a:rPr lang="en-US" sz="2000" dirty="0"/>
              <a:t> </a:t>
            </a:r>
          </a:p>
        </p:txBody>
      </p:sp>
    </p:spTree>
    <p:extLst>
      <p:ext uri="{BB962C8B-B14F-4D97-AF65-F5344CB8AC3E}">
        <p14:creationId xmlns:p14="http://schemas.microsoft.com/office/powerpoint/2010/main" val="165782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t="-9000" b="-9000"/>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18F15D1-A1F0-E8BC-4DFB-B1F3185DC0C6}"/>
              </a:ext>
            </a:extLst>
          </p:cNvPr>
          <p:cNvSpPr>
            <a:spLocks noGrp="1"/>
          </p:cNvSpPr>
          <p:nvPr>
            <p:ph idx="1"/>
          </p:nvPr>
        </p:nvSpPr>
        <p:spPr>
          <a:xfrm>
            <a:off x="4547065" y="2622860"/>
            <a:ext cx="5914043" cy="2860958"/>
          </a:xfrm>
        </p:spPr>
        <p:txBody>
          <a:bodyPr vert="horz" lIns="91440" tIns="45720" rIns="91440" bIns="45720" rtlCol="0" anchor="t">
            <a:normAutofit fontScale="92500" lnSpcReduction="10000"/>
          </a:bodyPr>
          <a:lstStyle/>
          <a:p>
            <a:pPr marL="45720" indent="0">
              <a:buNone/>
            </a:pPr>
            <a:r>
              <a:rPr lang="en-US" b="1"/>
              <a:t>Currently Practicing Pediatrician – </a:t>
            </a:r>
            <a:endParaRPr lang="en-US"/>
          </a:p>
          <a:p>
            <a:pPr marL="45720" indent="0">
              <a:buNone/>
            </a:pPr>
            <a:r>
              <a:rPr lang="en-US"/>
              <a:t>Factors such as full call schedule rotation expectations, advancing electronic medical record, RVU expectations, and increasing quality metrics are making daily practice unenjoyable and daunting – looking to retire earlier than anticipated because of these factors. </a:t>
            </a:r>
          </a:p>
        </p:txBody>
      </p:sp>
      <p:sp>
        <p:nvSpPr>
          <p:cNvPr id="8" name="TextBox 7">
            <a:extLst>
              <a:ext uri="{FF2B5EF4-FFF2-40B4-BE49-F238E27FC236}">
                <a16:creationId xmlns:a16="http://schemas.microsoft.com/office/drawing/2014/main" id="{493FF985-601D-A4D9-2208-463F361BC07E}"/>
              </a:ext>
            </a:extLst>
          </p:cNvPr>
          <p:cNvSpPr txBox="1"/>
          <p:nvPr/>
        </p:nvSpPr>
        <p:spPr>
          <a:xfrm>
            <a:off x="165755" y="5650489"/>
            <a:ext cx="1218335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What older healthcare workers are saying...</a:t>
            </a:r>
            <a:endParaRPr lang="en-US" sz="2400"/>
          </a:p>
        </p:txBody>
      </p:sp>
      <p:sp>
        <p:nvSpPr>
          <p:cNvPr id="4" name="Thought Bubble: Cloud 3">
            <a:extLst>
              <a:ext uri="{FF2B5EF4-FFF2-40B4-BE49-F238E27FC236}">
                <a16:creationId xmlns:a16="http://schemas.microsoft.com/office/drawing/2014/main" id="{E582828F-A0D6-EE50-8474-FE816E46CF4A}"/>
              </a:ext>
            </a:extLst>
          </p:cNvPr>
          <p:cNvSpPr/>
          <p:nvPr/>
        </p:nvSpPr>
        <p:spPr>
          <a:xfrm>
            <a:off x="-129227" y="-126501"/>
            <a:ext cx="5252311" cy="3681462"/>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263050"/>
              </a:solidFill>
              <a:highlight>
                <a:srgbClr val="EDEBE9"/>
              </a:highlight>
              <a:latin typeface="Corbel"/>
            </a:endParaRPr>
          </a:p>
          <a:p>
            <a:pPr algn="ctr"/>
            <a:r>
              <a:rPr lang="en-US" sz="2000" b="1" baseline="0">
                <a:solidFill>
                  <a:srgbClr val="263050"/>
                </a:solidFill>
                <a:latin typeface="Corbel"/>
              </a:rPr>
              <a:t>Retired OR Tech</a:t>
            </a:r>
            <a:r>
              <a:rPr lang="en-US" sz="2000" baseline="0">
                <a:solidFill>
                  <a:srgbClr val="263050"/>
                </a:solidFill>
                <a:latin typeface="Corbel"/>
              </a:rPr>
              <a:t> – Decided to retire secondary to no longer being able to meet the physical demands of the job, but would like to come back to the medical work force in another capacity</a:t>
            </a:r>
            <a:r>
              <a:rPr lang="en-US" sz="2000">
                <a:latin typeface="Corbel"/>
                <a:ea typeface="Corbel"/>
                <a:cs typeface="Corbel"/>
              </a:rPr>
              <a:t>​</a:t>
            </a:r>
            <a:endParaRPr lang="en-US" sz="2000"/>
          </a:p>
        </p:txBody>
      </p:sp>
      <p:sp>
        <p:nvSpPr>
          <p:cNvPr id="7" name="Thought Bubble: Cloud 6">
            <a:extLst>
              <a:ext uri="{FF2B5EF4-FFF2-40B4-BE49-F238E27FC236}">
                <a16:creationId xmlns:a16="http://schemas.microsoft.com/office/drawing/2014/main" id="{BF6BC96E-394E-8451-DB58-E8F62FAA12AD}"/>
              </a:ext>
            </a:extLst>
          </p:cNvPr>
          <p:cNvSpPr/>
          <p:nvPr/>
        </p:nvSpPr>
        <p:spPr>
          <a:xfrm rot="1020000">
            <a:off x="7285134" y="373264"/>
            <a:ext cx="5210036" cy="2597130"/>
          </a:xfrm>
          <a:prstGeom prst="cloudCallout">
            <a:avLst>
              <a:gd name="adj1" fmla="val 33222"/>
              <a:gd name="adj2" fmla="val 55528"/>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b="1">
              <a:solidFill>
                <a:schemeClr val="tx1"/>
              </a:solidFill>
            </a:endParaRPr>
          </a:p>
          <a:p>
            <a:pPr algn="ctr"/>
            <a:r>
              <a:rPr lang="en-US" sz="1600" b="1">
                <a:solidFill>
                  <a:schemeClr val="tx1"/>
                </a:solidFill>
              </a:rPr>
              <a:t>Current Practice Manager - "</a:t>
            </a:r>
            <a:r>
              <a:rPr lang="en-US" sz="1600">
                <a:solidFill>
                  <a:schemeClr val="tx1"/>
                </a:solidFill>
                <a:latin typeface="Calibri"/>
                <a:cs typeface="Calibri"/>
              </a:rPr>
              <a:t>As a member of the aging workforce I know I could certainly use something like a more flexible schedule to accommodate caretaking needs of family members, which is a common stressor among similarly aged friends and peers.”</a:t>
            </a:r>
            <a:endParaRPr lang="en-US" sz="1600">
              <a:solidFill>
                <a:schemeClr val="tx1"/>
              </a:solidFill>
              <a:cs typeface="Calibri"/>
            </a:endParaRPr>
          </a:p>
        </p:txBody>
      </p:sp>
    </p:spTree>
    <p:extLst>
      <p:ext uri="{BB962C8B-B14F-4D97-AF65-F5344CB8AC3E}">
        <p14:creationId xmlns:p14="http://schemas.microsoft.com/office/powerpoint/2010/main" val="139096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820" y="448945"/>
            <a:ext cx="9509760" cy="1233424"/>
          </a:xfrm>
        </p:spPr>
        <p:txBody>
          <a:bodyPr/>
          <a:lstStyle/>
          <a:p>
            <a:r>
              <a:rPr lang="en-US" sz="4800"/>
              <a:t>Cultivating Culture -</a:t>
            </a:r>
            <a:br>
              <a:rPr lang="en-US"/>
            </a:br>
            <a:r>
              <a:rPr lang="en-US" sz="2800"/>
              <a:t>Benefits of older workers</a:t>
            </a:r>
          </a:p>
        </p:txBody>
      </p:sp>
      <p:sp>
        <p:nvSpPr>
          <p:cNvPr id="3" name="Content Placeholder 2"/>
          <p:cNvSpPr>
            <a:spLocks noGrp="1"/>
          </p:cNvSpPr>
          <p:nvPr>
            <p:ph sz="half" idx="1"/>
          </p:nvPr>
        </p:nvSpPr>
        <p:spPr>
          <a:xfrm>
            <a:off x="988695" y="2266696"/>
            <a:ext cx="4572000" cy="3361945"/>
          </a:xfrm>
        </p:spPr>
        <p:txBody>
          <a:bodyPr vert="horz" lIns="91440" tIns="45720" rIns="91440" bIns="45720" rtlCol="0" anchor="t">
            <a:normAutofit fontScale="92500" lnSpcReduction="20000"/>
          </a:bodyPr>
          <a:lstStyle/>
          <a:p>
            <a:r>
              <a:rPr lang="en-US"/>
              <a:t>Skill &amp; experience</a:t>
            </a:r>
          </a:p>
          <a:p>
            <a:r>
              <a:rPr lang="en-US"/>
              <a:t>Business knowledge &amp; networks</a:t>
            </a:r>
          </a:p>
          <a:p>
            <a:r>
              <a:rPr lang="en-US"/>
              <a:t>Stay at jobs longer</a:t>
            </a:r>
          </a:p>
          <a:p>
            <a:r>
              <a:rPr lang="en-US"/>
              <a:t>Strong work ethics</a:t>
            </a:r>
          </a:p>
          <a:p>
            <a:r>
              <a:rPr lang="en-US"/>
              <a:t>Create multi-generational workforces</a:t>
            </a:r>
          </a:p>
          <a:p>
            <a:r>
              <a:rPr lang="en-US"/>
              <a:t>Critical role in training the upcoming generations</a:t>
            </a:r>
          </a:p>
        </p:txBody>
      </p:sp>
      <p:pic>
        <p:nvPicPr>
          <p:cNvPr id="6" name="Content Placeholder 5">
            <a:extLst>
              <a:ext uri="{FF2B5EF4-FFF2-40B4-BE49-F238E27FC236}">
                <a16:creationId xmlns:a16="http://schemas.microsoft.com/office/drawing/2014/main" id="{A2C11099-7525-509A-6FFF-83CB4F2B1C4E}"/>
              </a:ext>
            </a:extLst>
          </p:cNvPr>
          <p:cNvPicPr>
            <a:picLocks noGrp="1" noChangeAspect="1"/>
          </p:cNvPicPr>
          <p:nvPr>
            <p:ph sz="half" idx="2"/>
          </p:nvPr>
        </p:nvPicPr>
        <p:blipFill>
          <a:blip r:embed="rId2"/>
          <a:stretch>
            <a:fillRect/>
          </a:stretch>
        </p:blipFill>
        <p:spPr>
          <a:xfrm>
            <a:off x="6359525" y="673100"/>
            <a:ext cx="5016500" cy="5016500"/>
          </a:xfrm>
          <a:prstGeom prst="rect">
            <a:avLst/>
          </a:prstGeom>
        </p:spPr>
      </p:pic>
    </p:spTree>
    <p:extLst>
      <p:ext uri="{BB962C8B-B14F-4D97-AF65-F5344CB8AC3E}">
        <p14:creationId xmlns:p14="http://schemas.microsoft.com/office/powerpoint/2010/main" val="230150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61655BB868FA4E9D527B05A04F91CE" ma:contentTypeVersion="18" ma:contentTypeDescription="Create a new document." ma:contentTypeScope="" ma:versionID="bbdb085f9d3b362a81ff6e3fe5419dc2">
  <xsd:schema xmlns:xsd="http://www.w3.org/2001/XMLSchema" xmlns:xs="http://www.w3.org/2001/XMLSchema" xmlns:p="http://schemas.microsoft.com/office/2006/metadata/properties" xmlns:ns2="14788e25-e369-4395-b70b-e7fbbf9681fd" xmlns:ns3="743e4062-d7b4-4a9e-91c6-e2b3b82d56c5" xmlns:ns4="35247582-2491-4d5b-b350-f7f7096cd35c" targetNamespace="http://schemas.microsoft.com/office/2006/metadata/properties" ma:root="true" ma:fieldsID="4032fdc6e059b29f4895a55ff031b783" ns2:_="" ns3:_="" ns4:_="">
    <xsd:import namespace="14788e25-e369-4395-b70b-e7fbbf9681fd"/>
    <xsd:import namespace="743e4062-d7b4-4a9e-91c6-e2b3b82d56c5"/>
    <xsd:import namespace="35247582-2491-4d5b-b350-f7f7096cd35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EventHashCode" minOccurs="0"/>
                <xsd:element ref="ns3:MediaServiceGenerationTime" minOccurs="0"/>
                <xsd:element ref="ns3:MediaServiceOCR"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788e25-e369-4395-b70b-e7fbbf9681f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3e4062-d7b4-4a9e-91c6-e2b3b82d56c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7577d8-24a3-4dff-89ce-d7e3dc708ef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247582-2491-4d5b-b350-f7f7096cd35c"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8c57c34a-e3c8-4315-9d25-d8b77c4e84bb}" ma:internalName="TaxCatchAll" ma:showField="CatchAllData" ma:web="35247582-2491-4d5b-b350-f7f7096cd3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5247582-2491-4d5b-b350-f7f7096cd35c"/>
    <lcf76f155ced4ddcb4097134ff3c332f xmlns="743e4062-d7b4-4a9e-91c6-e2b3b82d56c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E62C82-2CB6-477F-8BFF-ADC58DB95E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788e25-e369-4395-b70b-e7fbbf9681fd"/>
    <ds:schemaRef ds:uri="743e4062-d7b4-4a9e-91c6-e2b3b82d56c5"/>
    <ds:schemaRef ds:uri="35247582-2491-4d5b-b350-f7f7096cd3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B3D215-2D2C-4C7F-87F9-FB748C4AC9FB}">
  <ds:schemaRefs>
    <ds:schemaRef ds:uri="http://www.w3.org/XML/1998/namespace"/>
    <ds:schemaRef ds:uri="http://purl.org/dc/terms/"/>
    <ds:schemaRef ds:uri="http://schemas.microsoft.com/office/2006/documentManagement/types"/>
    <ds:schemaRef ds:uri="14788e25-e369-4395-b70b-e7fbbf9681fd"/>
    <ds:schemaRef ds:uri="http://schemas.openxmlformats.org/package/2006/metadata/core-properties"/>
    <ds:schemaRef ds:uri="http://purl.org/dc/dcmitype/"/>
    <ds:schemaRef ds:uri="http://purl.org/dc/elements/1.1/"/>
    <ds:schemaRef ds:uri="http://schemas.microsoft.com/office/infopath/2007/PartnerControls"/>
    <ds:schemaRef ds:uri="35247582-2491-4d5b-b350-f7f7096cd35c"/>
    <ds:schemaRef ds:uri="743e4062-d7b4-4a9e-91c6-e2b3b82d56c5"/>
    <ds:schemaRef ds:uri="http://schemas.microsoft.com/office/2006/metadata/properties"/>
  </ds:schemaRefs>
</ds:datastoreItem>
</file>

<file path=customXml/itemProps3.xml><?xml version="1.0" encoding="utf-8"?>
<ds:datastoreItem xmlns:ds="http://schemas.openxmlformats.org/officeDocument/2006/customXml" ds:itemID="{1137E17C-2068-44D8-BA7F-FAD40D6BA2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TM04033921[[fn=Damask]]</Template>
  <TotalTime>0</TotalTime>
  <Words>1235</Words>
  <Application>Microsoft Office PowerPoint</Application>
  <PresentationFormat>Widescreen</PresentationFormat>
  <Paragraphs>101</Paragraphs>
  <Slides>20</Slides>
  <Notes>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Combating Ageism in the  Health Care Workforce</vt:lpstr>
      <vt:lpstr>What does ageism look like?</vt:lpstr>
      <vt:lpstr>Ageism is driven by…</vt:lpstr>
      <vt:lpstr>Mentimeter    </vt:lpstr>
      <vt:lpstr>PowerPoint Presentation</vt:lpstr>
      <vt:lpstr>PowerPoint Presentation</vt:lpstr>
      <vt:lpstr>PowerPoint Presentation</vt:lpstr>
      <vt:lpstr>PowerPoint Presentation</vt:lpstr>
      <vt:lpstr>Cultivating Culture - Benefits of older workers</vt:lpstr>
      <vt:lpstr>Mentimeter    </vt:lpstr>
      <vt:lpstr>What we did...</vt:lpstr>
      <vt:lpstr>PowerPoint Presentation</vt:lpstr>
      <vt:lpstr>Toolkit Contents</vt:lpstr>
      <vt:lpstr>Survey Scores</vt:lpstr>
      <vt:lpstr>Question #1  Is your organization actively addressing ageism in the workforce?</vt:lpstr>
      <vt:lpstr>Question #2  What value to your organization is a Toolkit like this? </vt:lpstr>
      <vt:lpstr>Question #3  After reviewing the Toolkit, what steps is your organization taking to address this issue? </vt:lpstr>
      <vt:lpstr>SO, WHAT NOW??</vt:lpstr>
      <vt:lpstr>PowerPoint Presentation</vt:lpstr>
      <vt:lpstr>PowerPoint Presentation</vt:lpstr>
    </vt:vector>
  </TitlesOfParts>
  <Company>MaineHealth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Combating Ageism in the  Health Care Workforce</dc:title>
  <dc:creator>Jessica, Rubashkin, NP</dc:creator>
  <cp:lastModifiedBy>Janell Lewis</cp:lastModifiedBy>
  <cp:revision>4</cp:revision>
  <dcterms:created xsi:type="dcterms:W3CDTF">2024-03-07T21:18:40Z</dcterms:created>
  <dcterms:modified xsi:type="dcterms:W3CDTF">2024-06-12T19:08:55Z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0x0101003C61655BB868FA4E9D527B05A04F91CE</vt:lpwstr>
  </property>
  <property fmtid="{D5CDD505-2E9C-101B-9397-08002B2CF9AE}" pid="3" name="MediaServiceImageTags">
    <vt:lpwstr/>
  </property>
</Properties>
</file>